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9">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0" d="100"/>
          <a:sy n="80" d="100"/>
        </p:scale>
        <p:origin x="-1752" y="-88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319419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585998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08552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077207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2066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196191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394836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688239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479374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7/1/2021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66836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30317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715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7/1/2021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440676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7/1/2021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489116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1817574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7/1/2021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533468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7/1/2021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5625133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mailto:condmri@gmail.com"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facebook.com/354665965056678?referrer=whatsapp" TargetMode="External"/><Relationship Id="rId2" Type="http://schemas.openxmlformats.org/officeDocument/2006/relationships/hyperlink" Target="mailto:condmri@gmail.com" TargetMode="External"/><Relationship Id="rId1" Type="http://schemas.openxmlformats.org/officeDocument/2006/relationships/slideLayout" Target="../slideLayouts/slideLayout2.xml"/><Relationship Id="rId4" Type="http://schemas.openxmlformats.org/officeDocument/2006/relationships/hyperlink" Target="https://instagram.com/fenameripma?igshid=180htk0n7ln7b"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26F78AE-ABA8-4D10-A95F-1C39C29C4A1B}"/>
              </a:ext>
            </a:extLst>
          </p:cNvPr>
          <p:cNvSpPr>
            <a:spLocks noGrp="1"/>
          </p:cNvSpPr>
          <p:nvPr>
            <p:ph type="ctrTitle"/>
          </p:nvPr>
        </p:nvSpPr>
        <p:spPr>
          <a:xfrm>
            <a:off x="1839620" y="3047260"/>
            <a:ext cx="9647238" cy="2262781"/>
          </a:xfrm>
        </p:spPr>
        <p:txBody>
          <a:bodyPr>
            <a:normAutofit fontScale="90000"/>
          </a:bodyPr>
          <a:lstStyle/>
          <a:p>
            <a:pPr algn="ctr"/>
            <a:r>
              <a:rPr lang="es-ES" dirty="0"/>
              <a:t>II Concurso Nacional de Residencias Médicas </a:t>
            </a:r>
            <a:br>
              <a:rPr lang="es-ES" dirty="0"/>
            </a:br>
            <a:r>
              <a:rPr lang="es-ES" dirty="0"/>
              <a:t>2021</a:t>
            </a:r>
            <a:endParaRPr lang="es-PA" dirty="0"/>
          </a:p>
        </p:txBody>
      </p:sp>
      <p:sp>
        <p:nvSpPr>
          <p:cNvPr id="3" name="Subtítulo 2">
            <a:extLst>
              <a:ext uri="{FF2B5EF4-FFF2-40B4-BE49-F238E27FC236}">
                <a16:creationId xmlns:a16="http://schemas.microsoft.com/office/drawing/2014/main" xmlns="" id="{BC45CDD0-6141-4CB9-B18C-EC5FBD28018C}"/>
              </a:ext>
            </a:extLst>
          </p:cNvPr>
          <p:cNvSpPr>
            <a:spLocks noGrp="1"/>
          </p:cNvSpPr>
          <p:nvPr>
            <p:ph type="subTitle" idx="1"/>
          </p:nvPr>
        </p:nvSpPr>
        <p:spPr>
          <a:xfrm>
            <a:off x="2103438" y="2196104"/>
            <a:ext cx="8915399" cy="1126283"/>
          </a:xfrm>
        </p:spPr>
        <p:txBody>
          <a:bodyPr/>
          <a:lstStyle/>
          <a:p>
            <a:pPr algn="ctr"/>
            <a:r>
              <a:rPr lang="es-ES" b="1" dirty="0"/>
              <a:t>Comisión Nacional de Docencia de Médicos Residentes e Internos</a:t>
            </a:r>
            <a:endParaRPr lang="es-PA" b="1" dirty="0"/>
          </a:p>
        </p:txBody>
      </p:sp>
      <p:pic>
        <p:nvPicPr>
          <p:cNvPr id="5" name="Imagen 4" descr="Imagen que contiene Texto&#10;&#10;Descripción generada automáticamente">
            <a:extLst>
              <a:ext uri="{FF2B5EF4-FFF2-40B4-BE49-F238E27FC236}">
                <a16:creationId xmlns:a16="http://schemas.microsoft.com/office/drawing/2014/main" xmlns="" id="{4EA1A85D-077D-4997-8F75-9DAB8EF266D8}"/>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511424" y="805649"/>
            <a:ext cx="2048522" cy="1196982"/>
          </a:xfrm>
          <a:prstGeom prst="rect">
            <a:avLst/>
          </a:prstGeom>
        </p:spPr>
      </p:pic>
      <p:pic>
        <p:nvPicPr>
          <p:cNvPr id="6" name="Imagen 5">
            <a:extLst>
              <a:ext uri="{FF2B5EF4-FFF2-40B4-BE49-F238E27FC236}">
                <a16:creationId xmlns:a16="http://schemas.microsoft.com/office/drawing/2014/main" xmlns="" id="{5A6907DD-55B8-4CA8-9002-4B955CDF6E12}"/>
              </a:ext>
            </a:extLst>
          </p:cNvPr>
          <p:cNvPicPr>
            <a:picLocks noChangeAspect="1"/>
          </p:cNvPicPr>
          <p:nvPr/>
        </p:nvPicPr>
        <p:blipFill>
          <a:blip r:embed="rId3"/>
          <a:stretch>
            <a:fillRect/>
          </a:stretch>
        </p:blipFill>
        <p:spPr>
          <a:xfrm>
            <a:off x="3829050" y="805650"/>
            <a:ext cx="1771650" cy="1196982"/>
          </a:xfrm>
          <a:prstGeom prst="rect">
            <a:avLst/>
          </a:prstGeom>
        </p:spPr>
      </p:pic>
      <p:pic>
        <p:nvPicPr>
          <p:cNvPr id="7" name="Imagen 6">
            <a:extLst>
              <a:ext uri="{FF2B5EF4-FFF2-40B4-BE49-F238E27FC236}">
                <a16:creationId xmlns:a16="http://schemas.microsoft.com/office/drawing/2014/main" xmlns="" id="{B9555E4B-9CF4-43F8-93B5-43A82F14B297}"/>
              </a:ext>
            </a:extLst>
          </p:cNvPr>
          <p:cNvPicPr>
            <a:picLocks noChangeAspect="1"/>
          </p:cNvPicPr>
          <p:nvPr/>
        </p:nvPicPr>
        <p:blipFill>
          <a:blip r:embed="rId4"/>
          <a:stretch>
            <a:fillRect/>
          </a:stretch>
        </p:blipFill>
        <p:spPr>
          <a:xfrm>
            <a:off x="5803628" y="876300"/>
            <a:ext cx="1435372" cy="981075"/>
          </a:xfrm>
          <a:prstGeom prst="rect">
            <a:avLst/>
          </a:prstGeom>
        </p:spPr>
      </p:pic>
      <p:pic>
        <p:nvPicPr>
          <p:cNvPr id="8" name="Imagen 7">
            <a:extLst>
              <a:ext uri="{FF2B5EF4-FFF2-40B4-BE49-F238E27FC236}">
                <a16:creationId xmlns:a16="http://schemas.microsoft.com/office/drawing/2014/main" xmlns="" id="{4088C9DC-A70C-4853-81A2-78E0C5574CDC}"/>
              </a:ext>
            </a:extLst>
          </p:cNvPr>
          <p:cNvPicPr>
            <a:picLocks noChangeAspect="1"/>
          </p:cNvPicPr>
          <p:nvPr/>
        </p:nvPicPr>
        <p:blipFill>
          <a:blip r:embed="rId5"/>
          <a:stretch>
            <a:fillRect/>
          </a:stretch>
        </p:blipFill>
        <p:spPr>
          <a:xfrm>
            <a:off x="7746728" y="876300"/>
            <a:ext cx="1435372" cy="1003910"/>
          </a:xfrm>
          <a:prstGeom prst="rect">
            <a:avLst/>
          </a:prstGeom>
        </p:spPr>
      </p:pic>
      <p:pic>
        <p:nvPicPr>
          <p:cNvPr id="9" name="Imagen 8">
            <a:extLst>
              <a:ext uri="{FF2B5EF4-FFF2-40B4-BE49-F238E27FC236}">
                <a16:creationId xmlns:a16="http://schemas.microsoft.com/office/drawing/2014/main" xmlns="" id="{9815E5FA-B183-48A6-8B6F-2A4416B02A4A}"/>
              </a:ext>
            </a:extLst>
          </p:cNvPr>
          <p:cNvPicPr>
            <a:picLocks noChangeAspect="1"/>
          </p:cNvPicPr>
          <p:nvPr/>
        </p:nvPicPr>
        <p:blipFill>
          <a:blip r:embed="rId6"/>
          <a:stretch>
            <a:fillRect/>
          </a:stretch>
        </p:blipFill>
        <p:spPr>
          <a:xfrm>
            <a:off x="9524999" y="845277"/>
            <a:ext cx="1435371" cy="1003909"/>
          </a:xfrm>
          <a:prstGeom prst="rect">
            <a:avLst/>
          </a:prstGeom>
        </p:spPr>
      </p:pic>
    </p:spTree>
    <p:extLst>
      <p:ext uri="{BB962C8B-B14F-4D97-AF65-F5344CB8AC3E}">
        <p14:creationId xmlns:p14="http://schemas.microsoft.com/office/powerpoint/2010/main" val="39865050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3EEC4FEF-A947-44C2-99B9-0741C72651F2}"/>
              </a:ext>
            </a:extLst>
          </p:cNvPr>
          <p:cNvSpPr txBox="1"/>
          <p:nvPr/>
        </p:nvSpPr>
        <p:spPr>
          <a:xfrm>
            <a:off x="1881809" y="856283"/>
            <a:ext cx="9090991" cy="5660011"/>
          </a:xfrm>
          <a:prstGeom prst="rect">
            <a:avLst/>
          </a:prstGeom>
          <a:noFill/>
        </p:spPr>
        <p:txBody>
          <a:bodyPr wrap="square">
            <a:spAutoFit/>
          </a:bodyPr>
          <a:lstStyle/>
          <a:p>
            <a:pPr algn="just">
              <a:lnSpc>
                <a:spcPct val="115000"/>
              </a:lnSpc>
              <a:spcAft>
                <a:spcPts val="800"/>
              </a:spcAft>
            </a:pPr>
            <a:r>
              <a:rPr lang="es-PA" sz="1800" b="1" dirty="0">
                <a:solidFill>
                  <a:srgbClr val="000000"/>
                </a:solidFill>
                <a:effectLst/>
                <a:latin typeface="Arial" panose="020B0604020202020204" pitchFamily="34" charset="0"/>
                <a:ea typeface="Arial" panose="020B0604020202020204" pitchFamily="34" charset="0"/>
              </a:rPr>
              <a:t>Artículo 8.</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solidFill>
                  <a:srgbClr val="000000"/>
                </a:solidFill>
                <a:effectLst/>
                <a:latin typeface="Arial" panose="020B0604020202020204" pitchFamily="34" charset="0"/>
                <a:ea typeface="Arial" panose="020B0604020202020204" pitchFamily="34" charset="0"/>
              </a:rPr>
              <a:t>La distribución de las preguntas y sus opciones de respuestas de cada examen, serán distribuidas de forma aleatoria para cada participante.</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9.</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El examen se elaborará utilizando una de las siguientes plataformas virtuales:</a:t>
            </a:r>
            <a:endParaRPr lang="es-PA" sz="1800" dirty="0">
              <a:effectLst/>
              <a:latin typeface="Calibri" panose="020F0502020204030204" pitchFamily="34" charset="0"/>
              <a:ea typeface="Calibri" panose="020F0502020204030204" pitchFamily="34" charset="0"/>
            </a:endParaRPr>
          </a:p>
          <a:p>
            <a:pPr marL="342900" lvl="0" indent="-342900" algn="just">
              <a:lnSpc>
                <a:spcPct val="115000"/>
              </a:lnSpc>
              <a:spcAft>
                <a:spcPts val="800"/>
              </a:spcAft>
              <a:buFont typeface="Arial" panose="020B0604020202020204" pitchFamily="34" charset="0"/>
              <a:buChar char="●"/>
            </a:pPr>
            <a:r>
              <a:rPr lang="es-PA" sz="1800" dirty="0">
                <a:solidFill>
                  <a:srgbClr val="000000"/>
                </a:solidFill>
                <a:effectLst/>
                <a:latin typeface="Arial" panose="020B0604020202020204" pitchFamily="34" charset="0"/>
                <a:ea typeface="Arial" panose="020B0604020202020204" pitchFamily="34" charset="0"/>
                <a:cs typeface="Noto Sans Symbols"/>
              </a:rPr>
              <a:t>Google </a:t>
            </a:r>
            <a:r>
              <a:rPr lang="es-PA" sz="1800" dirty="0" err="1">
                <a:solidFill>
                  <a:srgbClr val="000000"/>
                </a:solidFill>
                <a:effectLst/>
                <a:latin typeface="Arial" panose="020B0604020202020204" pitchFamily="34" charset="0"/>
                <a:ea typeface="Arial" panose="020B0604020202020204" pitchFamily="34" charset="0"/>
                <a:cs typeface="Noto Sans Symbols"/>
              </a:rPr>
              <a:t>form</a:t>
            </a:r>
            <a:endParaRPr lang="es-PA" sz="1800" dirty="0">
              <a:effectLst/>
              <a:latin typeface="Noto Sans Symbols"/>
              <a:ea typeface="Noto Sans Symbols"/>
              <a:cs typeface="Noto Sans Symbols"/>
            </a:endParaRPr>
          </a:p>
          <a:p>
            <a:pPr marL="342900" lvl="0" indent="-342900" algn="just">
              <a:lnSpc>
                <a:spcPct val="115000"/>
              </a:lnSpc>
              <a:spcAft>
                <a:spcPts val="800"/>
              </a:spcAft>
              <a:buFont typeface="Arial" panose="020B0604020202020204" pitchFamily="34" charset="0"/>
              <a:buChar char="●"/>
            </a:pPr>
            <a:r>
              <a:rPr lang="es-PA" sz="1800" dirty="0">
                <a:solidFill>
                  <a:srgbClr val="000000"/>
                </a:solidFill>
                <a:effectLst/>
                <a:latin typeface="Arial" panose="020B0604020202020204" pitchFamily="34" charset="0"/>
                <a:ea typeface="Arial" panose="020B0604020202020204" pitchFamily="34" charset="0"/>
                <a:cs typeface="Noto Sans Symbols"/>
              </a:rPr>
              <a:t>Schoology</a:t>
            </a:r>
            <a:endParaRPr lang="es-PA" sz="1800" dirty="0">
              <a:effectLst/>
              <a:latin typeface="Noto Sans Symbols"/>
              <a:ea typeface="Noto Sans Symbols"/>
              <a:cs typeface="Noto Sans Symbols"/>
            </a:endParaRPr>
          </a:p>
          <a:p>
            <a:pPr marL="342900" lvl="0" indent="-342900" algn="just">
              <a:lnSpc>
                <a:spcPct val="115000"/>
              </a:lnSpc>
              <a:spcAft>
                <a:spcPts val="800"/>
              </a:spcAft>
              <a:buFont typeface="Arial" panose="020B0604020202020204" pitchFamily="34" charset="0"/>
              <a:buChar char="●"/>
            </a:pPr>
            <a:r>
              <a:rPr lang="es-PA" sz="1800" dirty="0" err="1">
                <a:solidFill>
                  <a:srgbClr val="000000"/>
                </a:solidFill>
                <a:effectLst/>
                <a:latin typeface="Arial" panose="020B0604020202020204" pitchFamily="34" charset="0"/>
                <a:ea typeface="Arial" panose="020B0604020202020204" pitchFamily="34" charset="0"/>
                <a:cs typeface="Noto Sans Symbols"/>
              </a:rPr>
              <a:t>Socrative</a:t>
            </a:r>
            <a:endParaRPr lang="es-PA" sz="1800" dirty="0">
              <a:effectLst/>
              <a:latin typeface="Noto Sans Symbols"/>
              <a:ea typeface="Noto Sans Symbols"/>
              <a:cs typeface="Noto Sans Symbols"/>
            </a:endParaRPr>
          </a:p>
          <a:p>
            <a:pPr marL="342900" lvl="0" indent="-342900" algn="just">
              <a:lnSpc>
                <a:spcPct val="115000"/>
              </a:lnSpc>
              <a:spcAft>
                <a:spcPts val="800"/>
              </a:spcAft>
              <a:buFont typeface="Arial" panose="020B0604020202020204" pitchFamily="34" charset="0"/>
              <a:buChar char="●"/>
            </a:pPr>
            <a:r>
              <a:rPr lang="es-PA" sz="1800" dirty="0">
                <a:solidFill>
                  <a:srgbClr val="000000"/>
                </a:solidFill>
                <a:effectLst/>
                <a:latin typeface="Arial" panose="020B0604020202020204" pitchFamily="34" charset="0"/>
                <a:ea typeface="Arial" panose="020B0604020202020204" pitchFamily="34" charset="0"/>
                <a:cs typeface="Noto Sans Symbols"/>
              </a:rPr>
              <a:t>Moodle</a:t>
            </a:r>
            <a:endParaRPr lang="es-PA" sz="1800" dirty="0">
              <a:effectLst/>
              <a:latin typeface="Noto Sans Symbols"/>
              <a:ea typeface="Noto Sans Symbols"/>
              <a:cs typeface="Noto Sans Symbols"/>
            </a:endParaRPr>
          </a:p>
          <a:p>
            <a:pPr marL="342900" lvl="0" indent="-342900" algn="just">
              <a:lnSpc>
                <a:spcPct val="115000"/>
              </a:lnSpc>
              <a:spcAft>
                <a:spcPts val="800"/>
              </a:spcAft>
              <a:buFont typeface="Arial" panose="020B0604020202020204" pitchFamily="34" charset="0"/>
              <a:buChar char="●"/>
            </a:pPr>
            <a:r>
              <a:rPr lang="es-PA" sz="1800" dirty="0">
                <a:solidFill>
                  <a:srgbClr val="000000"/>
                </a:solidFill>
                <a:effectLst/>
                <a:latin typeface="Arial" panose="020B0604020202020204" pitchFamily="34" charset="0"/>
                <a:ea typeface="Arial" panose="020B0604020202020204" pitchFamily="34" charset="0"/>
                <a:cs typeface="Noto Sans Symbols"/>
              </a:rPr>
              <a:t>Otra plataforma virtual disponible</a:t>
            </a:r>
            <a:endParaRPr lang="es-PA" sz="1800" dirty="0">
              <a:effectLst/>
              <a:latin typeface="Noto Sans Symbols"/>
              <a:ea typeface="Noto Sans Symbols"/>
              <a:cs typeface="Noto Sans Symbols"/>
            </a:endParaRPr>
          </a:p>
          <a:p>
            <a:pPr marL="342900" lvl="0" indent="-342900" algn="just">
              <a:lnSpc>
                <a:spcPct val="115000"/>
              </a:lnSpc>
              <a:spcAft>
                <a:spcPts val="800"/>
              </a:spcAft>
              <a:buFont typeface="Arial" panose="020B0604020202020204" pitchFamily="34" charset="0"/>
              <a:buChar char="●"/>
            </a:pPr>
            <a:r>
              <a:rPr lang="es-PA" sz="1800" dirty="0">
                <a:solidFill>
                  <a:srgbClr val="000000"/>
                </a:solidFill>
                <a:effectLst/>
                <a:latin typeface="Arial" panose="020B0604020202020204" pitchFamily="34" charset="0"/>
                <a:ea typeface="Arial" panose="020B0604020202020204" pitchFamily="34" charset="0"/>
                <a:cs typeface="Noto Sans Symbols"/>
              </a:rPr>
              <a:t>Vía correo electrónico</a:t>
            </a:r>
            <a:r>
              <a:rPr lang="es-PA" sz="1800" dirty="0">
                <a:solidFill>
                  <a:srgbClr val="000000"/>
                </a:solidFill>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solidFill>
                  <a:srgbClr val="000000"/>
                </a:solidFill>
                <a:effectLst/>
                <a:latin typeface="Arial" panose="020B0604020202020204" pitchFamily="34" charset="0"/>
                <a:ea typeface="Arial" panose="020B0604020202020204" pitchFamily="34" charset="0"/>
              </a:rPr>
              <a:t>Artículo 10.</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solidFill>
                  <a:srgbClr val="000000"/>
                </a:solidFill>
                <a:effectLst/>
                <a:latin typeface="Arial" panose="020B0604020202020204" pitchFamily="34" charset="0"/>
                <a:ea typeface="Arial" panose="020B0604020202020204" pitchFamily="34" charset="0"/>
              </a:rPr>
              <a:t>Una vez finalizado el tiempo del examen, el participante lo enviará. Este será corregido y revisado. La Comisión Nacional publicará vía correo electrónico los resultados. </a:t>
            </a:r>
            <a:endParaRPr lang="es-P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02352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xmlns="" id="{D2CB0A40-2156-4CFC-815E-58B12227FD41}"/>
              </a:ext>
            </a:extLst>
          </p:cNvPr>
          <p:cNvSpPr txBox="1"/>
          <p:nvPr/>
        </p:nvSpPr>
        <p:spPr>
          <a:xfrm>
            <a:off x="1523999" y="1279929"/>
            <a:ext cx="10124661" cy="5352234"/>
          </a:xfrm>
          <a:prstGeom prst="rect">
            <a:avLst/>
          </a:prstGeom>
          <a:noFill/>
        </p:spPr>
        <p:txBody>
          <a:bodyPr wrap="square">
            <a:spAutoFit/>
          </a:bodyPr>
          <a:lstStyle/>
          <a:p>
            <a:pPr algn="just">
              <a:lnSpc>
                <a:spcPct val="115000"/>
              </a:lnSpc>
              <a:spcAft>
                <a:spcPts val="800"/>
              </a:spcAft>
            </a:pPr>
            <a:r>
              <a:rPr lang="es-PA" sz="1800" b="1" dirty="0">
                <a:solidFill>
                  <a:srgbClr val="000000"/>
                </a:solidFill>
                <a:effectLst/>
                <a:latin typeface="Arial" panose="020B0604020202020204" pitchFamily="34" charset="0"/>
                <a:ea typeface="Arial" panose="020B0604020202020204" pitchFamily="34" charset="0"/>
              </a:rPr>
              <a:t>CAPÍTULO 2. De la Organización y Supervisión del Examen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11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La Coordinación del Programa estará a cargo de la aplicación del examen, deberá informar a esta Comisión Nacional sus representantes que estarán presentes y notificará a los participantes con tiempo suficiente la plataforma que se utilizará. Se deberá contar con la participación de al menos un miembro designado por parte de la CNDMRI. </a:t>
            </a:r>
          </a:p>
          <a:p>
            <a:pPr algn="just">
              <a:lnSpc>
                <a:spcPct val="115000"/>
              </a:lnSpc>
              <a:spcAft>
                <a:spcPts val="800"/>
              </a:spcAft>
            </a:pPr>
            <a:endParaRPr lang="es-PA" dirty="0">
              <a:latin typeface="Arial" panose="020B060402020202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12.</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El aspirante conocerá previamente la plataforma o medio virtual mediante el cual recibirá el examen. El día del examen se deberá conectar puntualmente a la plataforma zoom, 20 minutos antes de su inicio para verificar su identidad por cédula o documento oficial similar.</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417947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ECEB580D-90C1-4A8B-B080-2E9F27F206D8}"/>
              </a:ext>
            </a:extLst>
          </p:cNvPr>
          <p:cNvSpPr txBox="1"/>
          <p:nvPr/>
        </p:nvSpPr>
        <p:spPr>
          <a:xfrm>
            <a:off x="2040835" y="821635"/>
            <a:ext cx="8587408" cy="4931093"/>
          </a:xfrm>
          <a:prstGeom prst="rect">
            <a:avLst/>
          </a:prstGeom>
          <a:noFill/>
        </p:spPr>
        <p:txBody>
          <a:bodyPr wrap="square">
            <a:spAutoFit/>
          </a:bodyPr>
          <a:lstStyle/>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13</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solidFill>
                  <a:srgbClr val="000000"/>
                </a:solidFill>
                <a:effectLst/>
                <a:latin typeface="Arial" panose="020B0604020202020204" pitchFamily="34" charset="0"/>
                <a:ea typeface="Arial" panose="020B0604020202020204" pitchFamily="34" charset="0"/>
              </a:rPr>
              <a:t>El acceso y permanencia durante examen es responsabilidad del aspirante. Debe</a:t>
            </a:r>
            <a:r>
              <a:rPr lang="es-PA" sz="1800" strike="sngStrike" dirty="0">
                <a:solidFill>
                  <a:srgbClr val="000000"/>
                </a:solidFill>
                <a:effectLst/>
                <a:latin typeface="Arial" panose="020B0604020202020204" pitchFamily="34" charset="0"/>
                <a:ea typeface="Arial" panose="020B0604020202020204" pitchFamily="34" charset="0"/>
              </a:rPr>
              <a:t> </a:t>
            </a:r>
            <a:r>
              <a:rPr lang="es-PA" sz="1800" dirty="0">
                <a:solidFill>
                  <a:srgbClr val="000000"/>
                </a:solidFill>
                <a:effectLst/>
                <a:latin typeface="Arial" panose="020B0604020202020204" pitchFamily="34" charset="0"/>
                <a:ea typeface="Arial" panose="020B0604020202020204" pitchFamily="34" charset="0"/>
              </a:rPr>
              <a:t>asegurar su capacidad de conexión para resolver la totalidad del examen por el medio virtual utilizado y mantenerse conectado a la plataforma zoom.</a:t>
            </a:r>
            <a:endParaRPr lang="es-PA" sz="1800" dirty="0">
              <a:effectLst/>
              <a:latin typeface="Calibri" panose="020F0502020204030204" pitchFamily="34" charset="0"/>
              <a:ea typeface="Calibri" panose="020F0502020204030204" pitchFamily="34" charset="0"/>
            </a:endParaRPr>
          </a:p>
          <a:p>
            <a:pPr marL="342900" lvl="0" indent="-342900" algn="just">
              <a:lnSpc>
                <a:spcPct val="115000"/>
              </a:lnSpc>
              <a:spcAft>
                <a:spcPts val="800"/>
              </a:spcAft>
              <a:buFont typeface="Arial" panose="020B0604020202020204" pitchFamily="34" charset="0"/>
              <a:buChar char="●"/>
            </a:pPr>
            <a:r>
              <a:rPr lang="es-PA" sz="1800" dirty="0">
                <a:solidFill>
                  <a:srgbClr val="000000"/>
                </a:solidFill>
                <a:effectLst/>
                <a:latin typeface="Arial" panose="020B0604020202020204" pitchFamily="34" charset="0"/>
                <a:ea typeface="Arial" panose="020B0604020202020204" pitchFamily="34" charset="0"/>
                <a:cs typeface="Noto Sans Symbols"/>
              </a:rPr>
              <a:t>Si el examen es distribuido por correo electrónico, se utilizará la dirección de correo electrónico proporcionada por el aspirante.</a:t>
            </a:r>
            <a:endParaRPr lang="es-PA" sz="1800" dirty="0">
              <a:effectLst/>
              <a:latin typeface="Noto Sans Symbols"/>
              <a:ea typeface="Noto Sans Symbols"/>
              <a:cs typeface="Noto Sans Symbols"/>
            </a:endParaRPr>
          </a:p>
          <a:p>
            <a:pPr marL="342900" lvl="0" indent="-342900" algn="just">
              <a:lnSpc>
                <a:spcPct val="115000"/>
              </a:lnSpc>
              <a:spcAft>
                <a:spcPts val="800"/>
              </a:spcAft>
              <a:buFont typeface="Arial" panose="020B0604020202020204" pitchFamily="34" charset="0"/>
              <a:buChar char="●"/>
            </a:pPr>
            <a:r>
              <a:rPr lang="es-PA" sz="1800" dirty="0">
                <a:solidFill>
                  <a:srgbClr val="000000"/>
                </a:solidFill>
                <a:effectLst/>
                <a:latin typeface="Arial" panose="020B0604020202020204" pitchFamily="34" charset="0"/>
                <a:ea typeface="Arial" panose="020B0604020202020204" pitchFamily="34" charset="0"/>
                <a:cs typeface="Noto Sans Symbols"/>
              </a:rPr>
              <a:t>Si el examen es planificado en una plataforma el aspirante debe conocer su uso y cumplir con las directrices de la plataforma.</a:t>
            </a:r>
            <a:endParaRPr lang="es-PA" sz="1800" dirty="0">
              <a:effectLst/>
              <a:latin typeface="Noto Sans Symbols"/>
              <a:ea typeface="Noto Sans Symbols"/>
              <a:cs typeface="Noto Sans Symbols"/>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14.</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Un docente supervisará a un grupo de hasta 20 estudiantes por zoom, durante la realización del examen</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79174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A8F92623-1A7E-495D-9271-9702D8808CBA}"/>
              </a:ext>
            </a:extLst>
          </p:cNvPr>
          <p:cNvSpPr txBox="1"/>
          <p:nvPr/>
        </p:nvSpPr>
        <p:spPr>
          <a:xfrm>
            <a:off x="2027583" y="1069359"/>
            <a:ext cx="8176591" cy="4088812"/>
          </a:xfrm>
          <a:prstGeom prst="rect">
            <a:avLst/>
          </a:prstGeom>
          <a:noFill/>
        </p:spPr>
        <p:txBody>
          <a:bodyPr wrap="square">
            <a:spAutoFit/>
          </a:bodyPr>
          <a:lstStyle/>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15.</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El aspirante no abandonará la plataforma zoom durante la realización del examen.</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16</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El aspirante deberá realizar el examen en un lugar con buena iluminación, manteniendo la cámara y micrófono activos durante la duración del examen. La cámara deberá estar colocada frontalmente y el aspirante deberá estar de espalda a una pared próxima sin fondo virtual, permitiendo la visualización del rostro completo del participante.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04185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93755101-6944-4C5D-88C4-62662659D138}"/>
              </a:ext>
            </a:extLst>
          </p:cNvPr>
          <p:cNvSpPr txBox="1"/>
          <p:nvPr/>
        </p:nvSpPr>
        <p:spPr>
          <a:xfrm>
            <a:off x="3127513" y="887896"/>
            <a:ext cx="7739269" cy="5568191"/>
          </a:xfrm>
          <a:prstGeom prst="rect">
            <a:avLst/>
          </a:prstGeom>
          <a:noFill/>
        </p:spPr>
        <p:txBody>
          <a:bodyPr wrap="square">
            <a:spAutoFit/>
          </a:bodyPr>
          <a:lstStyle/>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17</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Estará prohibido durante la realización del examen el uso de celulares, libros, USB, chat individual y/o grupal, archivos digitales u otros dispositivos electrónicos. No se permitirá el uso de gorras, mascarillas. </a:t>
            </a:r>
            <a:r>
              <a:rPr lang="es-PA" dirty="0">
                <a:latin typeface="Arial" panose="020B0604020202020204" pitchFamily="34" charset="0"/>
                <a:ea typeface="Arial" panose="020B0604020202020204" pitchFamily="34" charset="0"/>
              </a:rPr>
              <a:t>Ú</a:t>
            </a:r>
            <a:r>
              <a:rPr lang="es-PA" sz="1800" dirty="0">
                <a:effectLst/>
                <a:latin typeface="Arial" panose="020B0604020202020204" pitchFamily="34" charset="0"/>
                <a:ea typeface="Arial" panose="020B0604020202020204" pitchFamily="34" charset="0"/>
              </a:rPr>
              <a:t>nicamente se permitirá el uso de audífonos, durante las indicaciones iniciales del examen.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18</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solidFill>
                  <a:srgbClr val="000000"/>
                </a:solidFill>
                <a:effectLst/>
                <a:latin typeface="Arial" panose="020B0604020202020204" pitchFamily="34" charset="0"/>
                <a:ea typeface="Arial" panose="020B0604020202020204" pitchFamily="34" charset="0"/>
              </a:rPr>
              <a:t>El aspirante deberá realizar el examen de una forma individual, contestando las preguntas de su examen, evitando conductas sospechosas: mirar </a:t>
            </a:r>
            <a:r>
              <a:rPr lang="es-PA" sz="1800" dirty="0">
                <a:effectLst/>
                <a:latin typeface="Arial" panose="020B0604020202020204" pitchFamily="34" charset="0"/>
                <a:ea typeface="Arial" panose="020B0604020202020204" pitchFamily="34" charset="0"/>
              </a:rPr>
              <a:t>hacia los lados, levantarse de su lugar, interactuar con otras personas en la misma sala o lugar donde lo realice, entre otras.</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solidFill>
                  <a:srgbClr val="000000"/>
                </a:solidFill>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76438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DD200086-75D5-4D86-A5CB-37128C5F9498}"/>
              </a:ext>
            </a:extLst>
          </p:cNvPr>
          <p:cNvSpPr txBox="1"/>
          <p:nvPr/>
        </p:nvSpPr>
        <p:spPr>
          <a:xfrm>
            <a:off x="2173357" y="848139"/>
            <a:ext cx="8958469" cy="5670783"/>
          </a:xfrm>
          <a:prstGeom prst="rect">
            <a:avLst/>
          </a:prstGeom>
          <a:noFill/>
        </p:spPr>
        <p:txBody>
          <a:bodyPr wrap="square">
            <a:spAutoFit/>
          </a:bodyPr>
          <a:lstStyle/>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19</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Todo aspirante que sea sorprendido utilizando algún dispositivo de los mencionados o realizando alguna actividad descritas en el artículo anterior, se le anulará el examen y tendrá una calificación /evaluación de </a:t>
            </a:r>
            <a:r>
              <a:rPr lang="es-PA" sz="1800" b="1" u="sng" dirty="0">
                <a:effectLst/>
                <a:latin typeface="Arial" panose="020B0604020202020204" pitchFamily="34" charset="0"/>
                <a:ea typeface="Arial" panose="020B0604020202020204" pitchFamily="34" charset="0"/>
              </a:rPr>
              <a:t>1.0</a:t>
            </a:r>
            <a:r>
              <a:rPr lang="es-PA" sz="1800" dirty="0">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20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Durante la realización del examen, no se permitirá ningún tipo de comunicación entre los participantes y/o con el docente supervisor, a excepción de lo dispuesto en este reglamento.</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21</a:t>
            </a:r>
            <a:r>
              <a:rPr lang="es-PA" sz="1800" b="1" strike="sngStrike" dirty="0">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Los docentes encargados de la supervisión no contestarán preguntas o dudas relacionadas con los contenidos del examen. Estará </a:t>
            </a:r>
            <a:r>
              <a:rPr lang="es-PA" sz="1800" b="1" u="sng" dirty="0">
                <a:effectLst/>
                <a:latin typeface="Arial" panose="020B0604020202020204" pitchFamily="34" charset="0"/>
                <a:ea typeface="Arial" panose="020B0604020202020204" pitchFamily="34" charset="0"/>
              </a:rPr>
              <a:t>prohibido</a:t>
            </a:r>
            <a:r>
              <a:rPr lang="es-PA" sz="1800" dirty="0">
                <a:effectLst/>
                <a:latin typeface="Arial" panose="020B0604020202020204" pitchFamily="34" charset="0"/>
                <a:ea typeface="Arial" panose="020B0604020202020204" pitchFamily="34" charset="0"/>
              </a:rPr>
              <a:t> tomar fotos o captura de pantalla </a:t>
            </a:r>
            <a:r>
              <a:rPr lang="es-PA" sz="1800" dirty="0">
                <a:solidFill>
                  <a:srgbClr val="000000"/>
                </a:solidFill>
                <a:effectLst/>
                <a:latin typeface="Arial" panose="020B0604020202020204" pitchFamily="34" charset="0"/>
                <a:ea typeface="Arial" panose="020B0604020202020204" pitchFamily="34" charset="0"/>
              </a:rPr>
              <a:t>de las preguntas del examen.</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solidFill>
                  <a:srgbClr val="000000"/>
                </a:solidFill>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2328202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5734DC57-4694-4154-A624-24F3B4A15982}"/>
              </a:ext>
            </a:extLst>
          </p:cNvPr>
          <p:cNvSpPr txBox="1"/>
          <p:nvPr/>
        </p:nvSpPr>
        <p:spPr>
          <a:xfrm>
            <a:off x="1881809" y="592974"/>
            <a:ext cx="8693426" cy="5681555"/>
          </a:xfrm>
          <a:prstGeom prst="rect">
            <a:avLst/>
          </a:prstGeom>
          <a:noFill/>
        </p:spPr>
        <p:txBody>
          <a:bodyPr wrap="square">
            <a:spAutoFit/>
          </a:bodyPr>
          <a:lstStyle/>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22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El docente supervisor anunciará en voz alta cuando falten 20 minutos y 5 minutos antes de finalizar el examen.</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23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Si ocurriese algún problema técnico durante el examen, el aspirante se comunicará con el docente supervisor del examen vía chat y/o llamada telefónica. Además deberá remitir un correo electrónico detallando el incidente a la siguiente dirección: </a:t>
            </a:r>
            <a:r>
              <a:rPr lang="es-PA" sz="1800" dirty="0">
                <a:solidFill>
                  <a:srgbClr val="0563C1"/>
                </a:solidFill>
                <a:effectLst/>
                <a:latin typeface="Arial" panose="020B0604020202020204" pitchFamily="34" charset="0"/>
                <a:ea typeface="Arial" panose="020B0604020202020204" pitchFamily="34" charset="0"/>
                <a:hlinkClick r:id="rId2"/>
              </a:rPr>
              <a:t>condmri@gmail.com</a:t>
            </a:r>
            <a:r>
              <a:rPr lang="es-PA" sz="1800" dirty="0">
                <a:effectLst/>
                <a:latin typeface="Arial" panose="020B0604020202020204" pitchFamily="34" charset="0"/>
                <a:ea typeface="Arial" panose="020B0604020202020204" pitchFamily="34" charset="0"/>
              </a:rPr>
              <a:t> , en el que deberá adjuntar la evidencia sustentada con el reclamo que realizó a la compañía proveedora del servicio afectado. La CNDMRI evaluará cada incidente reportado y determinará la conducta a seguir en cada caso.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24</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solidFill>
                  <a:srgbClr val="000000"/>
                </a:solidFill>
                <a:effectLst/>
                <a:latin typeface="Arial" panose="020B0604020202020204" pitchFamily="34" charset="0"/>
                <a:ea typeface="Arial" panose="020B0604020202020204" pitchFamily="34" charset="0"/>
              </a:rPr>
              <a:t>Al terminar el examen, el aspirante lo retornará al remitente original y notificará vía chat de zoom que ha terminado. El docente supervisor le confirmará el recibido del examen cuando se trate de correo electrónico. Permanecerá en silencio en el zoom con la cámara encendida hasta que todos terminen el examen, manteniendo la misma conducta descrita en el Artículo 8 de este Reglamento. </a:t>
            </a:r>
            <a:endParaRPr lang="es-P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123759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xmlns="" id="{99594FD9-B887-4A25-A154-51CE9D2D80B3}"/>
              </a:ext>
            </a:extLst>
          </p:cNvPr>
          <p:cNvSpPr>
            <a:spLocks noGrp="1"/>
          </p:cNvSpPr>
          <p:nvPr>
            <p:ph type="title"/>
          </p:nvPr>
        </p:nvSpPr>
        <p:spPr>
          <a:xfrm>
            <a:off x="1685926" y="306333"/>
            <a:ext cx="9637712" cy="1280890"/>
          </a:xfrm>
        </p:spPr>
        <p:txBody>
          <a:bodyPr>
            <a:normAutofit/>
          </a:bodyPr>
          <a:lstStyle/>
          <a:p>
            <a:r>
              <a:rPr lang="es-ES" sz="2800" dirty="0"/>
              <a:t>Horarios para las pruebas escritas virtuales *</a:t>
            </a:r>
            <a:endParaRPr lang="es-PA" sz="2800" dirty="0"/>
          </a:p>
        </p:txBody>
      </p:sp>
      <p:sp>
        <p:nvSpPr>
          <p:cNvPr id="5" name="Marcador de contenido 4">
            <a:extLst>
              <a:ext uri="{FF2B5EF4-FFF2-40B4-BE49-F238E27FC236}">
                <a16:creationId xmlns:a16="http://schemas.microsoft.com/office/drawing/2014/main" xmlns="" id="{145964FB-D630-4E7A-BFAF-D9D785F5D395}"/>
              </a:ext>
            </a:extLst>
          </p:cNvPr>
          <p:cNvSpPr>
            <a:spLocks noGrp="1"/>
          </p:cNvSpPr>
          <p:nvPr>
            <p:ph idx="1"/>
          </p:nvPr>
        </p:nvSpPr>
        <p:spPr>
          <a:xfrm>
            <a:off x="1190625" y="923925"/>
            <a:ext cx="10313987" cy="5627742"/>
          </a:xfrm>
        </p:spPr>
        <p:txBody>
          <a:bodyPr>
            <a:normAutofit fontScale="92500" lnSpcReduction="20000"/>
          </a:bodyPr>
          <a:lstStyle/>
          <a:p>
            <a:r>
              <a:rPr lang="es-ES" b="1" u="sng" dirty="0"/>
              <a:t>Lunes 2 de agosto 8:00 am:</a:t>
            </a:r>
          </a:p>
          <a:p>
            <a:pPr marL="0" indent="0">
              <a:buNone/>
            </a:pPr>
            <a:r>
              <a:rPr lang="es-ES" dirty="0"/>
              <a:t>          1.  Medicina Interna </a:t>
            </a:r>
          </a:p>
          <a:p>
            <a:pPr marL="0" indent="0">
              <a:buNone/>
            </a:pPr>
            <a:r>
              <a:rPr lang="es-ES" dirty="0"/>
              <a:t>          2.  Ginecología y Obstetricia </a:t>
            </a:r>
          </a:p>
          <a:p>
            <a:pPr marL="0" indent="0">
              <a:buNone/>
            </a:pPr>
            <a:r>
              <a:rPr lang="es-ES" dirty="0"/>
              <a:t>          3.  Pediatría </a:t>
            </a:r>
          </a:p>
          <a:p>
            <a:pPr marL="0" indent="0">
              <a:buNone/>
            </a:pPr>
            <a:r>
              <a:rPr lang="es-ES" dirty="0"/>
              <a:t>          4. Oncología Médica </a:t>
            </a:r>
          </a:p>
          <a:p>
            <a:pPr marL="0" indent="0">
              <a:buNone/>
            </a:pPr>
            <a:r>
              <a:rPr lang="es-ES" dirty="0"/>
              <a:t>          5. Cirugía Vascular</a:t>
            </a:r>
          </a:p>
          <a:p>
            <a:pPr marL="0" indent="0">
              <a:buNone/>
            </a:pPr>
            <a:r>
              <a:rPr lang="es-ES" dirty="0"/>
              <a:t>          6. Hematología</a:t>
            </a:r>
          </a:p>
          <a:p>
            <a:pPr marL="0" indent="0">
              <a:buNone/>
            </a:pPr>
            <a:r>
              <a:rPr lang="es-ES" dirty="0"/>
              <a:t>          </a:t>
            </a:r>
          </a:p>
          <a:p>
            <a:r>
              <a:rPr lang="es-ES" b="1" u="sng" dirty="0"/>
              <a:t>Lunes  2 de agosto 10:00 am:</a:t>
            </a:r>
          </a:p>
          <a:p>
            <a:pPr marL="0" indent="0">
              <a:buNone/>
            </a:pPr>
            <a:r>
              <a:rPr lang="es-ES" dirty="0"/>
              <a:t>            1. Cirugía General </a:t>
            </a:r>
          </a:p>
          <a:p>
            <a:pPr marL="0" indent="0">
              <a:buNone/>
            </a:pPr>
            <a:r>
              <a:rPr lang="es-ES" dirty="0"/>
              <a:t>            2. Ortopedia </a:t>
            </a:r>
          </a:p>
          <a:p>
            <a:pPr marL="0" indent="0">
              <a:buNone/>
            </a:pPr>
            <a:r>
              <a:rPr lang="es-ES" dirty="0"/>
              <a:t>            3. Anestesia </a:t>
            </a:r>
          </a:p>
          <a:p>
            <a:pPr marL="0" indent="0">
              <a:buNone/>
            </a:pPr>
            <a:r>
              <a:rPr lang="es-ES" dirty="0"/>
              <a:t>            4. Medicina  Familiar</a:t>
            </a:r>
          </a:p>
          <a:p>
            <a:pPr marL="0" indent="0">
              <a:buNone/>
            </a:pPr>
            <a:r>
              <a:rPr lang="es-ES" dirty="0"/>
              <a:t>            5. Radio oncología (especialidad y sub)</a:t>
            </a:r>
          </a:p>
          <a:p>
            <a:pPr marL="0" indent="0">
              <a:buNone/>
            </a:pPr>
            <a:r>
              <a:rPr lang="es-ES" dirty="0"/>
              <a:t>            6. Ortopedia Pediátrica</a:t>
            </a:r>
          </a:p>
          <a:p>
            <a:pPr marL="0" indent="0">
              <a:buNone/>
            </a:pPr>
            <a:r>
              <a:rPr lang="es-ES" dirty="0"/>
              <a:t>            </a:t>
            </a:r>
          </a:p>
          <a:p>
            <a:pPr marL="0" indent="0">
              <a:buNone/>
            </a:pPr>
            <a:endParaRPr lang="es-ES" dirty="0"/>
          </a:p>
          <a:p>
            <a:pPr marL="0" indent="0">
              <a:buNone/>
            </a:pPr>
            <a:endParaRPr lang="es-ES" dirty="0"/>
          </a:p>
          <a:p>
            <a:pPr marL="0" indent="0">
              <a:buNone/>
            </a:pPr>
            <a:endParaRPr lang="es-PA" dirty="0"/>
          </a:p>
        </p:txBody>
      </p:sp>
      <p:sp>
        <p:nvSpPr>
          <p:cNvPr id="2" name="CuadroTexto 1">
            <a:extLst>
              <a:ext uri="{FF2B5EF4-FFF2-40B4-BE49-F238E27FC236}">
                <a16:creationId xmlns:a16="http://schemas.microsoft.com/office/drawing/2014/main" xmlns="" id="{C398D3CA-2A28-4A5A-883A-CB9984AEB4A6}"/>
              </a:ext>
            </a:extLst>
          </p:cNvPr>
          <p:cNvSpPr txBox="1"/>
          <p:nvPr/>
        </p:nvSpPr>
        <p:spPr>
          <a:xfrm>
            <a:off x="1444488" y="6054097"/>
            <a:ext cx="10060124" cy="369332"/>
          </a:xfrm>
          <a:prstGeom prst="rect">
            <a:avLst/>
          </a:prstGeom>
          <a:noFill/>
        </p:spPr>
        <p:txBody>
          <a:bodyPr wrap="square" rtlCol="0">
            <a:spAutoFit/>
          </a:bodyPr>
          <a:lstStyle/>
          <a:p>
            <a:r>
              <a:rPr lang="es-ES" dirty="0"/>
              <a:t>*</a:t>
            </a:r>
            <a:r>
              <a:rPr lang="es-ES" b="1" dirty="0"/>
              <a:t>REGLAMENTO DE LA ELABORACIÓN Y APLICACIÓN DEL EXAMEN TEÓRICO-ESCRITO</a:t>
            </a:r>
            <a:endParaRPr lang="es-PA" b="1" dirty="0"/>
          </a:p>
        </p:txBody>
      </p:sp>
    </p:spTree>
    <p:extLst>
      <p:ext uri="{BB962C8B-B14F-4D97-AF65-F5344CB8AC3E}">
        <p14:creationId xmlns:p14="http://schemas.microsoft.com/office/powerpoint/2010/main" val="1234887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xmlns="" id="{99594FD9-B887-4A25-A154-51CE9D2D80B3}"/>
              </a:ext>
            </a:extLst>
          </p:cNvPr>
          <p:cNvSpPr>
            <a:spLocks noGrp="1"/>
          </p:cNvSpPr>
          <p:nvPr>
            <p:ph type="title"/>
          </p:nvPr>
        </p:nvSpPr>
        <p:spPr>
          <a:xfrm>
            <a:off x="2592925" y="624110"/>
            <a:ext cx="8911687" cy="652240"/>
          </a:xfrm>
        </p:spPr>
        <p:txBody>
          <a:bodyPr>
            <a:normAutofit/>
          </a:bodyPr>
          <a:lstStyle/>
          <a:p>
            <a:r>
              <a:rPr lang="es-ES" sz="2800" dirty="0"/>
              <a:t>Horarios para las pruebas escritas virtuales *</a:t>
            </a:r>
            <a:endParaRPr lang="es-PA" sz="2800" dirty="0"/>
          </a:p>
        </p:txBody>
      </p:sp>
      <p:sp>
        <p:nvSpPr>
          <p:cNvPr id="5" name="Marcador de contenido 4">
            <a:extLst>
              <a:ext uri="{FF2B5EF4-FFF2-40B4-BE49-F238E27FC236}">
                <a16:creationId xmlns:a16="http://schemas.microsoft.com/office/drawing/2014/main" xmlns="" id="{145964FB-D630-4E7A-BFAF-D9D785F5D395}"/>
              </a:ext>
            </a:extLst>
          </p:cNvPr>
          <p:cNvSpPr>
            <a:spLocks noGrp="1"/>
          </p:cNvSpPr>
          <p:nvPr>
            <p:ph idx="1"/>
          </p:nvPr>
        </p:nvSpPr>
        <p:spPr>
          <a:xfrm>
            <a:off x="1171575" y="1276349"/>
            <a:ext cx="10333037" cy="4957541"/>
          </a:xfrm>
        </p:spPr>
        <p:txBody>
          <a:bodyPr>
            <a:normAutofit fontScale="85000" lnSpcReduction="20000"/>
          </a:bodyPr>
          <a:lstStyle/>
          <a:p>
            <a:r>
              <a:rPr lang="es-ES" b="1" u="sng" dirty="0"/>
              <a:t>Martes 3 de agosto 8:00 am</a:t>
            </a:r>
          </a:p>
          <a:p>
            <a:pPr marL="0" indent="0">
              <a:buNone/>
            </a:pPr>
            <a:r>
              <a:rPr lang="es-ES" dirty="0"/>
              <a:t>          1. Neurocirugía </a:t>
            </a:r>
          </a:p>
          <a:p>
            <a:pPr marL="0" indent="0">
              <a:buNone/>
            </a:pPr>
            <a:r>
              <a:rPr lang="es-ES" dirty="0"/>
              <a:t>          2. Cirugía Cardiovascular (especialidad y sub)</a:t>
            </a:r>
          </a:p>
          <a:p>
            <a:pPr marL="0" indent="0">
              <a:buNone/>
            </a:pPr>
            <a:r>
              <a:rPr lang="es-ES" dirty="0"/>
              <a:t>          3. Patología </a:t>
            </a:r>
          </a:p>
          <a:p>
            <a:pPr marL="0" indent="0">
              <a:buNone/>
            </a:pPr>
            <a:r>
              <a:rPr lang="es-ES" dirty="0"/>
              <a:t>          4. Urología </a:t>
            </a:r>
          </a:p>
          <a:p>
            <a:pPr marL="0" indent="0">
              <a:buNone/>
            </a:pPr>
            <a:r>
              <a:rPr lang="es-ES" dirty="0"/>
              <a:t>          5. Urgencias Médicas-Quirúrgicas </a:t>
            </a:r>
          </a:p>
          <a:p>
            <a:pPr marL="0" indent="0">
              <a:buNone/>
            </a:pPr>
            <a:r>
              <a:rPr lang="es-ES" dirty="0"/>
              <a:t>          6. Medicina Crítica</a:t>
            </a:r>
          </a:p>
          <a:p>
            <a:pPr marL="0" indent="0">
              <a:buNone/>
            </a:pPr>
            <a:r>
              <a:rPr lang="es-ES" dirty="0"/>
              <a:t>          7. Obstetricia Crítica</a:t>
            </a:r>
          </a:p>
          <a:p>
            <a:r>
              <a:rPr lang="es-ES" b="1" u="sng" dirty="0"/>
              <a:t>Martes 3 de agosto 10:00 am:</a:t>
            </a:r>
          </a:p>
          <a:p>
            <a:pPr marL="0" indent="0">
              <a:buNone/>
            </a:pPr>
            <a:r>
              <a:rPr lang="es-ES" dirty="0"/>
              <a:t>          1. Neurología</a:t>
            </a:r>
          </a:p>
          <a:p>
            <a:pPr marL="0" indent="0">
              <a:buNone/>
            </a:pPr>
            <a:r>
              <a:rPr lang="es-ES" dirty="0"/>
              <a:t>          2. Medicina Legal</a:t>
            </a:r>
          </a:p>
          <a:p>
            <a:pPr marL="0" indent="0">
              <a:buNone/>
            </a:pPr>
            <a:r>
              <a:rPr lang="es-ES" dirty="0"/>
              <a:t>          3. Oftalmología </a:t>
            </a:r>
          </a:p>
          <a:p>
            <a:pPr marL="0" indent="0">
              <a:buNone/>
            </a:pPr>
            <a:r>
              <a:rPr lang="es-ES" dirty="0"/>
              <a:t>          4. Gastroenterología</a:t>
            </a:r>
          </a:p>
          <a:p>
            <a:pPr marL="0" indent="0">
              <a:buNone/>
            </a:pPr>
            <a:r>
              <a:rPr lang="es-ES" dirty="0"/>
              <a:t>          5. Geriatría  </a:t>
            </a:r>
          </a:p>
          <a:p>
            <a:pPr marL="0" indent="0">
              <a:buNone/>
            </a:pPr>
            <a:r>
              <a:rPr lang="es-ES" dirty="0"/>
              <a:t>          6. Neumología Pediátrica</a:t>
            </a:r>
          </a:p>
          <a:p>
            <a:pPr marL="0" indent="0">
              <a:buNone/>
            </a:pPr>
            <a:r>
              <a:rPr lang="es-ES" dirty="0"/>
              <a:t>          7. Nefrología </a:t>
            </a:r>
          </a:p>
          <a:p>
            <a:pPr marL="0" indent="0">
              <a:buNone/>
            </a:pPr>
            <a:endParaRPr lang="es-ES" dirty="0"/>
          </a:p>
          <a:p>
            <a:pPr marL="0" indent="0">
              <a:buNone/>
            </a:pPr>
            <a:endParaRPr lang="es-ES" dirty="0"/>
          </a:p>
          <a:p>
            <a:pPr marL="0" indent="0">
              <a:buNone/>
            </a:pPr>
            <a:endParaRPr lang="es-ES" dirty="0"/>
          </a:p>
          <a:p>
            <a:pPr marL="0" indent="0">
              <a:buNone/>
            </a:pPr>
            <a:endParaRPr lang="es-ES" dirty="0"/>
          </a:p>
          <a:p>
            <a:pPr marL="0" indent="0">
              <a:buNone/>
            </a:pPr>
            <a:endParaRPr lang="es-PA" dirty="0"/>
          </a:p>
        </p:txBody>
      </p:sp>
      <p:sp>
        <p:nvSpPr>
          <p:cNvPr id="2" name="CuadroTexto 1">
            <a:extLst>
              <a:ext uri="{FF2B5EF4-FFF2-40B4-BE49-F238E27FC236}">
                <a16:creationId xmlns:a16="http://schemas.microsoft.com/office/drawing/2014/main" xmlns="" id="{563CF6CC-F987-4AD3-9B02-D7F454D80AEF}"/>
              </a:ext>
            </a:extLst>
          </p:cNvPr>
          <p:cNvSpPr txBox="1"/>
          <p:nvPr/>
        </p:nvSpPr>
        <p:spPr>
          <a:xfrm>
            <a:off x="1362075" y="6074822"/>
            <a:ext cx="10582689" cy="923330"/>
          </a:xfrm>
          <a:prstGeom prst="rect">
            <a:avLst/>
          </a:prstGeom>
          <a:noFill/>
        </p:spPr>
        <p:txBody>
          <a:bodyPr wrap="square" rtlCol="0">
            <a:spAutoFit/>
          </a:bodyPr>
          <a:lstStyle/>
          <a:p>
            <a:endParaRPr lang="es-ES" dirty="0"/>
          </a:p>
          <a:p>
            <a:r>
              <a:rPr lang="es-ES" dirty="0"/>
              <a:t>*</a:t>
            </a:r>
            <a:r>
              <a:rPr lang="es-ES" b="1" dirty="0"/>
              <a:t>REGLAMENTO DE LA ELABORACIÓN Y APLICACIÓN DEL EXAMEN TEÓRICO-ESCRITO</a:t>
            </a:r>
            <a:endParaRPr lang="es-PA" b="1" dirty="0"/>
          </a:p>
          <a:p>
            <a:endParaRPr lang="es-PA" dirty="0"/>
          </a:p>
        </p:txBody>
      </p:sp>
    </p:spTree>
    <p:extLst>
      <p:ext uri="{BB962C8B-B14F-4D97-AF65-F5344CB8AC3E}">
        <p14:creationId xmlns:p14="http://schemas.microsoft.com/office/powerpoint/2010/main" val="2206889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xmlns="" id="{99594FD9-B887-4A25-A154-51CE9D2D80B3}"/>
              </a:ext>
            </a:extLst>
          </p:cNvPr>
          <p:cNvSpPr>
            <a:spLocks noGrp="1"/>
          </p:cNvSpPr>
          <p:nvPr>
            <p:ph type="title"/>
          </p:nvPr>
        </p:nvSpPr>
        <p:spPr>
          <a:xfrm>
            <a:off x="1828801" y="624110"/>
            <a:ext cx="9675812" cy="646331"/>
          </a:xfrm>
        </p:spPr>
        <p:txBody>
          <a:bodyPr>
            <a:normAutofit/>
          </a:bodyPr>
          <a:lstStyle/>
          <a:p>
            <a:r>
              <a:rPr lang="es-ES" sz="2800" dirty="0"/>
              <a:t>Horarios para las pruebas escritas virtuales *</a:t>
            </a:r>
            <a:endParaRPr lang="es-PA" sz="2800" dirty="0"/>
          </a:p>
        </p:txBody>
      </p:sp>
      <p:sp>
        <p:nvSpPr>
          <p:cNvPr id="5" name="Marcador de contenido 4">
            <a:extLst>
              <a:ext uri="{FF2B5EF4-FFF2-40B4-BE49-F238E27FC236}">
                <a16:creationId xmlns:a16="http://schemas.microsoft.com/office/drawing/2014/main" xmlns="" id="{145964FB-D630-4E7A-BFAF-D9D785F5D395}"/>
              </a:ext>
            </a:extLst>
          </p:cNvPr>
          <p:cNvSpPr>
            <a:spLocks noGrp="1"/>
          </p:cNvSpPr>
          <p:nvPr>
            <p:ph idx="1"/>
          </p:nvPr>
        </p:nvSpPr>
        <p:spPr>
          <a:xfrm>
            <a:off x="1209676" y="1270441"/>
            <a:ext cx="10294936" cy="5090601"/>
          </a:xfrm>
        </p:spPr>
        <p:txBody>
          <a:bodyPr>
            <a:normAutofit/>
          </a:bodyPr>
          <a:lstStyle/>
          <a:p>
            <a:r>
              <a:rPr lang="es-ES" b="1" u="sng" dirty="0"/>
              <a:t>Miércoles 4 de agosto 8:00 am:</a:t>
            </a:r>
          </a:p>
          <a:p>
            <a:pPr marL="0" indent="0">
              <a:buNone/>
            </a:pPr>
            <a:r>
              <a:rPr lang="es-ES" dirty="0"/>
              <a:t>          1. Radiología </a:t>
            </a:r>
          </a:p>
          <a:p>
            <a:pPr marL="0" indent="0">
              <a:buNone/>
            </a:pPr>
            <a:r>
              <a:rPr lang="es-ES" dirty="0"/>
              <a:t>          2. Infectología</a:t>
            </a:r>
          </a:p>
          <a:p>
            <a:pPr marL="0" indent="0">
              <a:buNone/>
            </a:pPr>
            <a:r>
              <a:rPr lang="es-ES" dirty="0"/>
              <a:t>          3. Neonatología </a:t>
            </a:r>
          </a:p>
          <a:p>
            <a:pPr marL="0" indent="0">
              <a:buNone/>
            </a:pPr>
            <a:r>
              <a:rPr lang="es-ES" dirty="0"/>
              <a:t>          4. Ginecología Oncológica </a:t>
            </a:r>
          </a:p>
          <a:p>
            <a:pPr marL="0" indent="0">
              <a:buNone/>
            </a:pPr>
            <a:r>
              <a:rPr lang="es-ES" dirty="0"/>
              <a:t>          5. Cirugía Pediátrica</a:t>
            </a:r>
          </a:p>
          <a:p>
            <a:pPr marL="0" indent="0">
              <a:buNone/>
            </a:pPr>
            <a:r>
              <a:rPr lang="es-ES" dirty="0"/>
              <a:t>          6. </a:t>
            </a:r>
            <a:r>
              <a:rPr lang="es-ES" dirty="0" err="1"/>
              <a:t>Algiología</a:t>
            </a:r>
            <a:r>
              <a:rPr lang="es-ES" dirty="0"/>
              <a:t> </a:t>
            </a:r>
          </a:p>
          <a:p>
            <a:pPr marL="0" indent="0">
              <a:buNone/>
            </a:pPr>
            <a:r>
              <a:rPr lang="es-ES" dirty="0"/>
              <a:t>          7. Cardiología </a:t>
            </a:r>
          </a:p>
          <a:p>
            <a:pPr marL="0" indent="0">
              <a:buNone/>
            </a:pPr>
            <a:r>
              <a:rPr lang="es-ES" dirty="0"/>
              <a:t>          8. Genética</a:t>
            </a:r>
          </a:p>
          <a:p>
            <a:pPr marL="0" indent="0">
              <a:buNone/>
            </a:pPr>
            <a:r>
              <a:rPr lang="es-ES" dirty="0"/>
              <a:t>          9. Cirugía Oncológica</a:t>
            </a:r>
          </a:p>
          <a:p>
            <a:pPr marL="0" indent="0">
              <a:buNone/>
            </a:pPr>
            <a:r>
              <a:rPr lang="es-ES" dirty="0"/>
              <a:t>           </a:t>
            </a:r>
          </a:p>
          <a:p>
            <a:pPr marL="0" indent="0">
              <a:buNone/>
            </a:pPr>
            <a:endParaRPr lang="es-ES" dirty="0"/>
          </a:p>
          <a:p>
            <a:pPr marL="0" indent="0">
              <a:buNone/>
            </a:pPr>
            <a:endParaRPr lang="es-ES" dirty="0"/>
          </a:p>
          <a:p>
            <a:pPr marL="0" indent="0">
              <a:buNone/>
            </a:pPr>
            <a:endParaRPr lang="es-PA" dirty="0"/>
          </a:p>
        </p:txBody>
      </p:sp>
      <p:sp>
        <p:nvSpPr>
          <p:cNvPr id="2" name="CuadroTexto 1">
            <a:extLst>
              <a:ext uri="{FF2B5EF4-FFF2-40B4-BE49-F238E27FC236}">
                <a16:creationId xmlns:a16="http://schemas.microsoft.com/office/drawing/2014/main" xmlns="" id="{F34E7DEB-9667-416C-9BC9-AB941D6E8243}"/>
              </a:ext>
            </a:extLst>
          </p:cNvPr>
          <p:cNvSpPr txBox="1"/>
          <p:nvPr/>
        </p:nvSpPr>
        <p:spPr>
          <a:xfrm>
            <a:off x="1209675" y="5709726"/>
            <a:ext cx="10048875" cy="369332"/>
          </a:xfrm>
          <a:prstGeom prst="rect">
            <a:avLst/>
          </a:prstGeom>
          <a:noFill/>
        </p:spPr>
        <p:txBody>
          <a:bodyPr wrap="square" rtlCol="0">
            <a:spAutoFit/>
          </a:bodyPr>
          <a:lstStyle/>
          <a:p>
            <a:r>
              <a:rPr lang="es-ES" dirty="0"/>
              <a:t>*</a:t>
            </a:r>
            <a:r>
              <a:rPr lang="es-ES" b="1" dirty="0"/>
              <a:t>REGLAMENTO DE LA ELABORACIÓN Y APLICACIÓN DEL EXAMEN TEÓRICO-ESCRITO</a:t>
            </a:r>
            <a:endParaRPr lang="es-PA" b="1" dirty="0"/>
          </a:p>
        </p:txBody>
      </p:sp>
    </p:spTree>
    <p:extLst>
      <p:ext uri="{BB962C8B-B14F-4D97-AF65-F5344CB8AC3E}">
        <p14:creationId xmlns:p14="http://schemas.microsoft.com/office/powerpoint/2010/main" val="41180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E71F033-8BEC-4312-AE37-2C9D624C0B19}"/>
              </a:ext>
            </a:extLst>
          </p:cNvPr>
          <p:cNvSpPr>
            <a:spLocks noGrp="1"/>
          </p:cNvSpPr>
          <p:nvPr>
            <p:ph type="title"/>
          </p:nvPr>
        </p:nvSpPr>
        <p:spPr>
          <a:xfrm>
            <a:off x="1451579" y="148863"/>
            <a:ext cx="9603275" cy="954155"/>
          </a:xfrm>
        </p:spPr>
        <p:txBody>
          <a:bodyPr>
            <a:normAutofit fontScale="90000"/>
          </a:bodyPr>
          <a:lstStyle/>
          <a:p>
            <a:r>
              <a:rPr lang="es-ES" dirty="0"/>
              <a:t>Cronograma del Concurso: 2 al 13 de Agosto</a:t>
            </a:r>
            <a:endParaRPr lang="es-PA" dirty="0"/>
          </a:p>
        </p:txBody>
      </p:sp>
      <p:graphicFrame>
        <p:nvGraphicFramePr>
          <p:cNvPr id="6" name="Tabla 5">
            <a:extLst>
              <a:ext uri="{FF2B5EF4-FFF2-40B4-BE49-F238E27FC236}">
                <a16:creationId xmlns:a16="http://schemas.microsoft.com/office/drawing/2014/main" xmlns="" id="{7884DE15-A437-426F-8DB4-6A9510B27725}"/>
              </a:ext>
            </a:extLst>
          </p:cNvPr>
          <p:cNvGraphicFramePr>
            <a:graphicFrameLocks noGrp="1"/>
          </p:cNvGraphicFramePr>
          <p:nvPr>
            <p:extLst>
              <p:ext uri="{D42A27DB-BD31-4B8C-83A1-F6EECF244321}">
                <p14:modId xmlns:p14="http://schemas.microsoft.com/office/powerpoint/2010/main" val="3345239360"/>
              </p:ext>
            </p:extLst>
          </p:nvPr>
        </p:nvGraphicFramePr>
        <p:xfrm>
          <a:off x="485776" y="625940"/>
          <a:ext cx="11163856" cy="6222137"/>
        </p:xfrm>
        <a:graphic>
          <a:graphicData uri="http://schemas.openxmlformats.org/drawingml/2006/table">
            <a:tbl>
              <a:tblPr firstRow="1" firstCol="1" bandRow="1">
                <a:tableStyleId>{5C22544A-7EE6-4342-B048-85BDC9FD1C3A}</a:tableStyleId>
              </a:tblPr>
              <a:tblGrid>
                <a:gridCol w="5664279">
                  <a:extLst>
                    <a:ext uri="{9D8B030D-6E8A-4147-A177-3AD203B41FA5}">
                      <a16:colId xmlns:a16="http://schemas.microsoft.com/office/drawing/2014/main" xmlns="" val="2328834525"/>
                    </a:ext>
                  </a:extLst>
                </a:gridCol>
                <a:gridCol w="2594130">
                  <a:extLst>
                    <a:ext uri="{9D8B030D-6E8A-4147-A177-3AD203B41FA5}">
                      <a16:colId xmlns:a16="http://schemas.microsoft.com/office/drawing/2014/main" xmlns="" val="3177647951"/>
                    </a:ext>
                  </a:extLst>
                </a:gridCol>
                <a:gridCol w="2905447">
                  <a:extLst>
                    <a:ext uri="{9D8B030D-6E8A-4147-A177-3AD203B41FA5}">
                      <a16:colId xmlns:a16="http://schemas.microsoft.com/office/drawing/2014/main" xmlns="" val="2158733763"/>
                    </a:ext>
                  </a:extLst>
                </a:gridCol>
              </a:tblGrid>
              <a:tr h="226723">
                <a:tc>
                  <a:txBody>
                    <a:bodyPr/>
                    <a:lstStyle/>
                    <a:p>
                      <a:pPr>
                        <a:lnSpc>
                          <a:spcPct val="107000"/>
                        </a:lnSpc>
                      </a:pPr>
                      <a:r>
                        <a:rPr lang="es-PA" sz="1400" kern="50" dirty="0">
                          <a:effectLst/>
                        </a:rPr>
                        <a:t>ACTIVIDADES</a:t>
                      </a:r>
                      <a:endParaRPr lang="es-PA" sz="1400" kern="50" dirty="0">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51110" marR="51110" marT="0" marB="0"/>
                </a:tc>
                <a:tc>
                  <a:txBody>
                    <a:bodyPr/>
                    <a:lstStyle/>
                    <a:p>
                      <a:pPr algn="ctr">
                        <a:lnSpc>
                          <a:spcPct val="107000"/>
                        </a:lnSpc>
                      </a:pPr>
                      <a:r>
                        <a:rPr lang="es-PA" sz="1400" kern="50" dirty="0">
                          <a:effectLst/>
                        </a:rPr>
                        <a:t>FECHA Y HORA</a:t>
                      </a:r>
                      <a:endParaRPr lang="es-PA" sz="1400" kern="50" dirty="0">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51110" marR="51110" marT="0" marB="0"/>
                </a:tc>
                <a:tc>
                  <a:txBody>
                    <a:bodyPr/>
                    <a:lstStyle/>
                    <a:p>
                      <a:pPr algn="ctr">
                        <a:lnSpc>
                          <a:spcPct val="107000"/>
                        </a:lnSpc>
                      </a:pPr>
                      <a:r>
                        <a:rPr lang="es-PA" sz="1400" kern="50">
                          <a:effectLst/>
                        </a:rPr>
                        <a:t>LUGAR</a:t>
                      </a:r>
                      <a:endParaRPr lang="es-PA" sz="1400" kern="50">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51110" marR="51110" marT="0" marB="0"/>
                </a:tc>
                <a:extLst>
                  <a:ext uri="{0D108BD9-81ED-4DB2-BD59-A6C34878D82A}">
                    <a16:rowId xmlns:a16="http://schemas.microsoft.com/office/drawing/2014/main" xmlns="" val="771017330"/>
                  </a:ext>
                </a:extLst>
              </a:tr>
              <a:tr h="1061429">
                <a:tc>
                  <a:txBody>
                    <a:bodyPr/>
                    <a:lstStyle/>
                    <a:p>
                      <a:pPr>
                        <a:lnSpc>
                          <a:spcPct val="107000"/>
                        </a:lnSpc>
                      </a:pPr>
                      <a:r>
                        <a:rPr lang="es-PA" sz="1400" kern="50" dirty="0">
                          <a:effectLst/>
                        </a:rPr>
                        <a:t>Examen teórico escrito virtual de la Especialidad (15%) Y Sub (30%)</a:t>
                      </a:r>
                      <a:endParaRPr lang="es-ES" sz="1400" kern="50" dirty="0">
                        <a:effectLst/>
                      </a:endParaRPr>
                    </a:p>
                    <a:p>
                      <a:pPr marL="285750" lvl="0" indent="-285750">
                        <a:lnSpc>
                          <a:spcPct val="107000"/>
                        </a:lnSpc>
                        <a:buFont typeface="Arial" panose="020B0604020202020204" pitchFamily="34" charset="0"/>
                        <a:buChar char="•"/>
                      </a:pPr>
                      <a:r>
                        <a:rPr lang="es-ES" sz="1400" kern="50" dirty="0">
                          <a:effectLst/>
                        </a:rPr>
                        <a:t>Cada Servicio Formador debe tener al menos dos personas responsables asignadas (procedente de cualquier hospital formador a nivel nacional)</a:t>
                      </a:r>
                    </a:p>
                  </a:txBody>
                  <a:tcPr marL="51110" marR="51110" marT="0" marB="0"/>
                </a:tc>
                <a:tc>
                  <a:txBody>
                    <a:bodyPr/>
                    <a:lstStyle/>
                    <a:p>
                      <a:pPr>
                        <a:lnSpc>
                          <a:spcPct val="107000"/>
                        </a:lnSpc>
                      </a:pPr>
                      <a:r>
                        <a:rPr lang="es-PA" sz="1400" kern="50" dirty="0">
                          <a:effectLst/>
                        </a:rPr>
                        <a:t>Lunes 2, Martes 3 y Mie 4 de agosto 2021</a:t>
                      </a:r>
                    </a:p>
                    <a:p>
                      <a:pPr>
                        <a:lnSpc>
                          <a:spcPct val="107000"/>
                        </a:lnSpc>
                      </a:pPr>
                      <a:r>
                        <a:rPr lang="es-PA" sz="1400" kern="50" dirty="0">
                          <a:effectLst/>
                          <a:latin typeface="Times New Roman" panose="02020603050405020304" pitchFamily="18" charset="0"/>
                          <a:ea typeface="Lucida Sans Unicode" panose="020B0602030504020204" pitchFamily="34" charset="0"/>
                          <a:cs typeface="Times New Roman" panose="02020603050405020304" pitchFamily="18" charset="0"/>
                        </a:rPr>
                        <a:t>8:00 a 10:30 am</a:t>
                      </a:r>
                    </a:p>
                  </a:txBody>
                  <a:tcPr marL="51110" marR="51110" marT="0" marB="0"/>
                </a:tc>
                <a:tc>
                  <a:txBody>
                    <a:bodyPr/>
                    <a:lstStyle/>
                    <a:p>
                      <a:pPr>
                        <a:lnSpc>
                          <a:spcPct val="107000"/>
                        </a:lnSpc>
                      </a:pPr>
                      <a:r>
                        <a:rPr lang="es-PA" sz="1400" kern="50" dirty="0">
                          <a:effectLst/>
                        </a:rPr>
                        <a:t> Se realizará de manera virtual, según horario asignado y plataforma establecida por cada programa</a:t>
                      </a:r>
                      <a:endParaRPr lang="es-PA" sz="1400" kern="50" dirty="0">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51110" marR="51110" marT="0" marB="0"/>
                </a:tc>
                <a:extLst>
                  <a:ext uri="{0D108BD9-81ED-4DB2-BD59-A6C34878D82A}">
                    <a16:rowId xmlns:a16="http://schemas.microsoft.com/office/drawing/2014/main" xmlns="" val="2905836218"/>
                  </a:ext>
                </a:extLst>
              </a:tr>
              <a:tr h="1920116">
                <a:tc>
                  <a:txBody>
                    <a:bodyPr/>
                    <a:lstStyle/>
                    <a:p>
                      <a:pPr>
                        <a:lnSpc>
                          <a:spcPct val="107000"/>
                        </a:lnSpc>
                      </a:pPr>
                      <a:r>
                        <a:rPr lang="es-PA" sz="1400" kern="50" dirty="0">
                          <a:effectLst/>
                        </a:rPr>
                        <a:t>Publicación de los resultados del Examen escrito de la Especialidad/Sub:</a:t>
                      </a:r>
                    </a:p>
                    <a:p>
                      <a:pPr>
                        <a:lnSpc>
                          <a:spcPct val="107000"/>
                        </a:lnSpc>
                      </a:pPr>
                      <a:endParaRPr lang="es-PA" sz="1400" kern="50" dirty="0">
                        <a:effectLst/>
                      </a:endParaRPr>
                    </a:p>
                    <a:p>
                      <a:pPr marL="285750" indent="-285750">
                        <a:lnSpc>
                          <a:spcPct val="107000"/>
                        </a:lnSpc>
                        <a:buFont typeface="Arial" panose="020B0604020202020204" pitchFamily="34" charset="0"/>
                        <a:buChar char="•"/>
                      </a:pPr>
                      <a:r>
                        <a:rPr lang="es-ES" sz="1400" kern="50" dirty="0">
                          <a:effectLst/>
                        </a:rPr>
                        <a:t>Solo aquellos aspirantes que obtengan un puntaje igual o mayor a  71/100 serán habilitados para realizar el Examen Clínico –Práctico.</a:t>
                      </a:r>
                    </a:p>
                    <a:p>
                      <a:pPr marL="285750" indent="-285750">
                        <a:lnSpc>
                          <a:spcPct val="107000"/>
                        </a:lnSpc>
                        <a:buFont typeface="Arial" panose="020B0604020202020204" pitchFamily="34" charset="0"/>
                        <a:buChar char="•"/>
                      </a:pPr>
                      <a:r>
                        <a:rPr lang="es-ES" sz="1400" kern="50" dirty="0">
                          <a:effectLst/>
                        </a:rPr>
                        <a:t>Se debe incluir por escrito junto a la publicación la fecha, la hora y el lugar del EXAMEN CLINICO-PRACTICO VIRTUAL</a:t>
                      </a:r>
                    </a:p>
                  </a:txBody>
                  <a:tcPr marL="51110" marR="51110" marT="0" marB="0"/>
                </a:tc>
                <a:tc>
                  <a:txBody>
                    <a:bodyPr/>
                    <a:lstStyle/>
                    <a:p>
                      <a:pPr>
                        <a:lnSpc>
                          <a:spcPct val="107000"/>
                        </a:lnSpc>
                      </a:pPr>
                      <a:r>
                        <a:rPr lang="es-PA" sz="1400" kern="50" dirty="0">
                          <a:effectLst/>
                        </a:rPr>
                        <a:t>Lunes 2, Martes 3 y Mie 4 de Agosto</a:t>
                      </a:r>
                    </a:p>
                    <a:p>
                      <a:pPr>
                        <a:lnSpc>
                          <a:spcPct val="107000"/>
                        </a:lnSpc>
                      </a:pPr>
                      <a:r>
                        <a:rPr lang="es-PA" sz="1400" kern="50" dirty="0">
                          <a:effectLst/>
                        </a:rPr>
                        <a:t>cada responsable entregará por correo a la comisión:</a:t>
                      </a:r>
                    </a:p>
                    <a:p>
                      <a:pPr>
                        <a:lnSpc>
                          <a:spcPct val="107000"/>
                        </a:lnSpc>
                      </a:pPr>
                      <a:endParaRPr lang="es-PA" sz="1400" kern="50" dirty="0">
                        <a:effectLst/>
                      </a:endParaRPr>
                    </a:p>
                    <a:p>
                      <a:pPr algn="ctr">
                        <a:lnSpc>
                          <a:spcPct val="107000"/>
                        </a:lnSpc>
                      </a:pPr>
                      <a:r>
                        <a:rPr lang="es-PA" sz="1600" kern="50" dirty="0">
                          <a:effectLst/>
                          <a:latin typeface="Times New Roman" panose="02020603050405020304" pitchFamily="18" charset="0"/>
                          <a:ea typeface="Lucida Sans Unicode" panose="020B0602030504020204" pitchFamily="34" charset="0"/>
                          <a:cs typeface="Times New Roman" panose="02020603050405020304" pitchFamily="18" charset="0"/>
                          <a:hlinkClick r:id="rId2"/>
                        </a:rPr>
                        <a:t>condmri@gmail.com</a:t>
                      </a:r>
                      <a:endParaRPr lang="es-PA" sz="1600" kern="50" dirty="0">
                        <a:effectLst/>
                        <a:latin typeface="Times New Roman" panose="02020603050405020304" pitchFamily="18" charset="0"/>
                        <a:ea typeface="Lucida Sans Unicode" panose="020B0602030504020204" pitchFamily="34" charset="0"/>
                        <a:cs typeface="Times New Roman" panose="02020603050405020304" pitchFamily="18" charset="0"/>
                      </a:endParaRPr>
                    </a:p>
                    <a:p>
                      <a:pPr>
                        <a:lnSpc>
                          <a:spcPct val="107000"/>
                        </a:lnSpc>
                      </a:pPr>
                      <a:endParaRPr lang="es-PA" sz="1400" kern="50" dirty="0">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51110" marR="51110" marT="0" marB="0"/>
                </a:tc>
                <a:tc>
                  <a:txBody>
                    <a:bodyPr/>
                    <a:lstStyle/>
                    <a:p>
                      <a:pPr>
                        <a:lnSpc>
                          <a:spcPct val="107000"/>
                        </a:lnSpc>
                      </a:pPr>
                      <a:r>
                        <a:rPr lang="es-PA" sz="1400" kern="50" dirty="0">
                          <a:effectLst/>
                        </a:rPr>
                        <a:t>Página web y links de FENAMERI:</a:t>
                      </a:r>
                    </a:p>
                    <a:p>
                      <a:pPr marL="0" marR="0" lvl="0" indent="0">
                        <a:spcBef>
                          <a:spcPts val="0"/>
                        </a:spcBef>
                        <a:spcAft>
                          <a:spcPts val="0"/>
                        </a:spcAft>
                        <a:buFont typeface="Arial" panose="020B0604020202020204" pitchFamily="34" charset="0"/>
                        <a:buNone/>
                      </a:pPr>
                      <a:r>
                        <a:rPr lang="es-US" sz="1200" b="1" kern="50" dirty="0">
                          <a:effectLst/>
                          <a:latin typeface="Arial" panose="020B0604020202020204" pitchFamily="34" charset="0"/>
                          <a:ea typeface="Lucida Sans Unicode" panose="020B0602030504020204" pitchFamily="34" charset="0"/>
                        </a:rPr>
                        <a:t>Facebook</a:t>
                      </a:r>
                      <a:r>
                        <a:rPr lang="es-US" sz="1200" kern="50" dirty="0">
                          <a:effectLst/>
                          <a:latin typeface="Arial" panose="020B0604020202020204" pitchFamily="34" charset="0"/>
                          <a:ea typeface="Lucida Sans Unicode" panose="020B0602030504020204" pitchFamily="34" charset="0"/>
                        </a:rPr>
                        <a:t>:</a:t>
                      </a:r>
                      <a:endParaRPr lang="es-US" sz="2000" kern="50" dirty="0">
                        <a:effectLst/>
                        <a:latin typeface="Times New Roman" panose="02020603050405020304" pitchFamily="18" charset="0"/>
                        <a:ea typeface="Lucida Sans Unicode" panose="020B0602030504020204" pitchFamily="34" charset="0"/>
                      </a:endParaRPr>
                    </a:p>
                    <a:p>
                      <a:pPr marL="228600" marR="0">
                        <a:spcBef>
                          <a:spcPts val="0"/>
                        </a:spcBef>
                        <a:spcAft>
                          <a:spcPts val="0"/>
                        </a:spcAft>
                      </a:pPr>
                      <a:r>
                        <a:rPr lang="es-US" sz="1200" u="sng" kern="50" dirty="0">
                          <a:solidFill>
                            <a:srgbClr val="0563C1"/>
                          </a:solidFill>
                          <a:effectLst/>
                          <a:latin typeface="Arial" panose="020B0604020202020204" pitchFamily="34" charset="0"/>
                          <a:ea typeface="Lucida Sans Unicode" panose="020B0602030504020204" pitchFamily="34" charset="0"/>
                          <a:hlinkClick r:id="rId3">
                            <a:extLst>
                              <a:ext uri="{A12FA001-AC4F-418D-AE19-62706E023703}">
                                <ahyp:hlinkClr xmlns:ahyp="http://schemas.microsoft.com/office/drawing/2018/hyperlinkcolor" xmlns="" val="tx"/>
                              </a:ext>
                            </a:extLst>
                          </a:hlinkClick>
                        </a:rPr>
                        <a:t>https://www.facebook.com/354665965056678?referrer=whatsapp</a:t>
                      </a:r>
                      <a:r>
                        <a:rPr lang="es-US" sz="1200" kern="50" dirty="0">
                          <a:effectLst/>
                          <a:latin typeface="Arial" panose="020B0604020202020204" pitchFamily="34" charset="0"/>
                          <a:ea typeface="Lucida Sans Unicode" panose="020B0602030504020204" pitchFamily="34" charset="0"/>
                        </a:rPr>
                        <a:t> </a:t>
                      </a:r>
                      <a:endParaRPr lang="es-US" sz="2000" kern="50" dirty="0">
                        <a:effectLst/>
                        <a:latin typeface="Times New Roman" panose="02020603050405020304" pitchFamily="18" charset="0"/>
                        <a:ea typeface="Lucida Sans Unicode" panose="020B0602030504020204" pitchFamily="34" charset="0"/>
                      </a:endParaRPr>
                    </a:p>
                    <a:p>
                      <a:pPr marL="0" marR="0" lvl="0" indent="0">
                        <a:spcBef>
                          <a:spcPts val="0"/>
                        </a:spcBef>
                        <a:spcAft>
                          <a:spcPts val="0"/>
                        </a:spcAft>
                        <a:buFont typeface="Arial" panose="020B0604020202020204" pitchFamily="34" charset="0"/>
                        <a:buNone/>
                      </a:pPr>
                      <a:r>
                        <a:rPr lang="es-US" sz="1200" b="1" kern="50" dirty="0">
                          <a:effectLst/>
                          <a:latin typeface="Arial" panose="020B0604020202020204" pitchFamily="34" charset="0"/>
                          <a:ea typeface="Lucida Sans Unicode" panose="020B0602030504020204" pitchFamily="34" charset="0"/>
                        </a:rPr>
                        <a:t>Instagram:</a:t>
                      </a:r>
                      <a:endParaRPr lang="es-US" sz="2000" kern="50" dirty="0">
                        <a:effectLst/>
                        <a:latin typeface="Times New Roman" panose="02020603050405020304" pitchFamily="18" charset="0"/>
                        <a:ea typeface="Lucida Sans Unicode" panose="020B0602030504020204" pitchFamily="34" charset="0"/>
                      </a:endParaRPr>
                    </a:p>
                    <a:p>
                      <a:r>
                        <a:rPr lang="es-US" sz="1200" u="sng" kern="50" dirty="0">
                          <a:solidFill>
                            <a:srgbClr val="0563C1"/>
                          </a:solidFill>
                          <a:effectLst/>
                          <a:latin typeface="Arial" panose="020B0604020202020204" pitchFamily="34" charset="0"/>
                          <a:ea typeface="Lucida Sans Unicode" panose="020B0602030504020204" pitchFamily="34" charset="0"/>
                          <a:hlinkClick r:id="rId4">
                            <a:extLst>
                              <a:ext uri="{A12FA001-AC4F-418D-AE19-62706E023703}">
                                <ahyp:hlinkClr xmlns:ahyp="http://schemas.microsoft.com/office/drawing/2018/hyperlinkcolor" xmlns="" val="tx"/>
                              </a:ext>
                            </a:extLst>
                          </a:hlinkClick>
                        </a:rPr>
                        <a:t>https://instagram.com/fenameripma?igshid=180htk0n7ln7b</a:t>
                      </a:r>
                      <a:endParaRPr lang="es-PA" sz="1200" kern="50" dirty="0">
                        <a:effectLst/>
                      </a:endParaRPr>
                    </a:p>
                    <a:p>
                      <a:pPr>
                        <a:lnSpc>
                          <a:spcPct val="107000"/>
                        </a:lnSpc>
                      </a:pPr>
                      <a:r>
                        <a:rPr lang="es-PA" sz="1400" kern="50" dirty="0">
                          <a:effectLst/>
                        </a:rPr>
                        <a:t>se enviará por correo a los participantes.</a:t>
                      </a:r>
                      <a:endParaRPr lang="es-PA" sz="1400" kern="50" dirty="0">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51110" marR="51110" marT="0" marB="0"/>
                </a:tc>
                <a:extLst>
                  <a:ext uri="{0D108BD9-81ED-4DB2-BD59-A6C34878D82A}">
                    <a16:rowId xmlns:a16="http://schemas.microsoft.com/office/drawing/2014/main" xmlns="" val="1000595725"/>
                  </a:ext>
                </a:extLst>
              </a:tr>
              <a:tr h="1276565">
                <a:tc>
                  <a:txBody>
                    <a:bodyPr/>
                    <a:lstStyle/>
                    <a:p>
                      <a:pPr>
                        <a:lnSpc>
                          <a:spcPct val="107000"/>
                        </a:lnSpc>
                      </a:pPr>
                      <a:r>
                        <a:rPr lang="es-PA" sz="1400" kern="50" dirty="0">
                          <a:effectLst/>
                        </a:rPr>
                        <a:t>Examen Clínico-Práctico de la Especialidad (10%) y Sub (30%)</a:t>
                      </a:r>
                    </a:p>
                    <a:p>
                      <a:pPr marL="0" marR="0" lvl="0" indent="0" algn="l" defTabSz="457200" rtl="0" eaLnBrk="1" fontAlgn="auto" latinLnBrk="0" hangingPunct="1">
                        <a:lnSpc>
                          <a:spcPct val="107000"/>
                        </a:lnSpc>
                        <a:spcBef>
                          <a:spcPts val="0"/>
                        </a:spcBef>
                        <a:spcAft>
                          <a:spcPts val="0"/>
                        </a:spcAft>
                        <a:buClrTx/>
                        <a:buSzTx/>
                        <a:buFontTx/>
                        <a:buNone/>
                        <a:tabLst/>
                        <a:defRPr/>
                      </a:pPr>
                      <a:r>
                        <a:rPr lang="es-PA" sz="1400" kern="50" dirty="0">
                          <a:effectLst/>
                        </a:rPr>
                        <a:t>cada servicio debe tener al menos dos (2) responsables y preferiblemente que no hayan participado del examen </a:t>
                      </a:r>
                      <a:r>
                        <a:rPr lang="es-PA" sz="1400" kern="50" dirty="0" err="1">
                          <a:effectLst/>
                        </a:rPr>
                        <a:t>teorico</a:t>
                      </a:r>
                      <a:endParaRPr lang="es-PA" sz="1400" kern="50" dirty="0">
                        <a:effectLst/>
                      </a:endParaRPr>
                    </a:p>
                    <a:p>
                      <a:pPr>
                        <a:lnSpc>
                          <a:spcPct val="107000"/>
                        </a:lnSpc>
                      </a:pPr>
                      <a:r>
                        <a:rPr lang="es-PA" sz="1400" kern="50" dirty="0">
                          <a:effectLst/>
                        </a:rPr>
                        <a:t> </a:t>
                      </a:r>
                      <a:endParaRPr lang="es-PA" sz="1400" kern="50" dirty="0">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51110" marR="51110" marT="0" marB="0"/>
                </a:tc>
                <a:tc>
                  <a:txBody>
                    <a:bodyPr/>
                    <a:lstStyle/>
                    <a:p>
                      <a:pPr algn="l">
                        <a:lnSpc>
                          <a:spcPct val="107000"/>
                        </a:lnSpc>
                      </a:pPr>
                      <a:r>
                        <a:rPr lang="es-PA" sz="1400" kern="50" dirty="0">
                          <a:effectLst/>
                        </a:rPr>
                        <a:t>Jueves 5, Viernes 6 y Lunes 9 de Agosto</a:t>
                      </a:r>
                    </a:p>
                    <a:p>
                      <a:pPr algn="l">
                        <a:lnSpc>
                          <a:spcPct val="107000"/>
                        </a:lnSpc>
                      </a:pPr>
                      <a:r>
                        <a:rPr lang="es-PA" sz="1400" kern="50" dirty="0">
                          <a:effectLst/>
                        </a:rPr>
                        <a:t>8:00 a.m. a 1:00 p.m.</a:t>
                      </a:r>
                      <a:endParaRPr lang="es-PA" sz="1400" kern="50" dirty="0">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51110" marR="51110" marT="0" marB="0"/>
                </a:tc>
                <a:tc>
                  <a:txBody>
                    <a:bodyPr/>
                    <a:lstStyle/>
                    <a:p>
                      <a:pPr>
                        <a:lnSpc>
                          <a:spcPct val="107000"/>
                        </a:lnSpc>
                      </a:pPr>
                      <a:r>
                        <a:rPr lang="es-ES" sz="1400" kern="50" dirty="0">
                          <a:effectLst/>
                        </a:rPr>
                        <a:t>Se realizará de manera virtual, según horario asignado y plataforma establecida por cada programa</a:t>
                      </a:r>
                    </a:p>
                  </a:txBody>
                  <a:tcPr marL="51110" marR="51110" marT="0" marB="0"/>
                </a:tc>
                <a:extLst>
                  <a:ext uri="{0D108BD9-81ED-4DB2-BD59-A6C34878D82A}">
                    <a16:rowId xmlns:a16="http://schemas.microsoft.com/office/drawing/2014/main" xmlns="" val="3080871408"/>
                  </a:ext>
                </a:extLst>
              </a:tr>
              <a:tr h="1432902">
                <a:tc>
                  <a:txBody>
                    <a:bodyPr/>
                    <a:lstStyle/>
                    <a:p>
                      <a:pPr>
                        <a:lnSpc>
                          <a:spcPct val="107000"/>
                        </a:lnSpc>
                      </a:pPr>
                      <a:r>
                        <a:rPr lang="es-PA" sz="1400" kern="50" dirty="0">
                          <a:effectLst/>
                        </a:rPr>
                        <a:t>Entrega de Resultados del Examen Clínico Práctico </a:t>
                      </a:r>
                    </a:p>
                    <a:p>
                      <a:pPr marL="342900" lvl="0" indent="-342900">
                        <a:lnSpc>
                          <a:spcPct val="107000"/>
                        </a:lnSpc>
                        <a:buFont typeface="Arial" panose="020B0604020202020204" pitchFamily="34" charset="0"/>
                        <a:buChar char="-"/>
                      </a:pPr>
                      <a:r>
                        <a:rPr lang="es-PA" sz="1400" kern="50" dirty="0">
                          <a:effectLst/>
                        </a:rPr>
                        <a:t>el responsable de cada especialidad o a quien designe debe entregar los resultados al correo de la comisión: </a:t>
                      </a:r>
                      <a:r>
                        <a:rPr lang="es-PA" sz="1600" kern="50" dirty="0">
                          <a:solidFill>
                            <a:schemeClr val="tx1"/>
                          </a:solidFill>
                          <a:effectLst/>
                          <a:hlinkClick r:id="rId2">
                            <a:extLst>
                              <a:ext uri="{A12FA001-AC4F-418D-AE19-62706E023703}">
                                <ahyp:hlinkClr xmlns:ahyp="http://schemas.microsoft.com/office/drawing/2018/hyperlinkcolor" xmlns="" val="tx"/>
                              </a:ext>
                            </a:extLst>
                          </a:hlinkClick>
                        </a:rPr>
                        <a:t>condmri@gmail.com</a:t>
                      </a:r>
                      <a:endParaRPr lang="es-PA" sz="1600" kern="50" dirty="0">
                        <a:solidFill>
                          <a:schemeClr val="tx1"/>
                        </a:solidFill>
                        <a:effectLst/>
                      </a:endParaRPr>
                    </a:p>
                    <a:p>
                      <a:pPr marL="342900" lvl="0" indent="-342900">
                        <a:lnSpc>
                          <a:spcPct val="107000"/>
                        </a:lnSpc>
                        <a:buFont typeface="Arial" panose="020B0604020202020204" pitchFamily="34" charset="0"/>
                        <a:buChar char="-"/>
                      </a:pPr>
                      <a:endParaRPr lang="es-PA" sz="1400" kern="50" dirty="0">
                        <a:effectLst/>
                        <a:latin typeface="Times New Roman" panose="02020603050405020304" pitchFamily="18" charset="0"/>
                        <a:ea typeface="Lucida Sans Unicode" panose="020B0602030504020204" pitchFamily="34" charset="0"/>
                        <a:cs typeface="Times New Roman" panose="02020603050405020304" pitchFamily="18" charset="0"/>
                      </a:endParaRPr>
                    </a:p>
                    <a:p>
                      <a:pPr marL="342900" lvl="0" indent="-342900">
                        <a:lnSpc>
                          <a:spcPct val="107000"/>
                        </a:lnSpc>
                        <a:buFont typeface="Arial" panose="020B0604020202020204" pitchFamily="34" charset="0"/>
                        <a:buChar char="-"/>
                      </a:pPr>
                      <a:r>
                        <a:rPr lang="es-PA" sz="1200" kern="50" dirty="0">
                          <a:effectLst/>
                          <a:latin typeface="Times New Roman" panose="02020603050405020304" pitchFamily="18" charset="0"/>
                          <a:ea typeface="Lucida Sans Unicode" panose="020B0602030504020204" pitchFamily="34" charset="0"/>
                          <a:cs typeface="Times New Roman" panose="02020603050405020304" pitchFamily="18" charset="0"/>
                        </a:rPr>
                        <a:t>**Fuente: Decreto Ejecutivo N°321, Reglamento de Concurso de Residencias Médicas, julio 2018</a:t>
                      </a:r>
                    </a:p>
                  </a:txBody>
                  <a:tcPr marL="51110" marR="51110" marT="0" marB="0"/>
                </a:tc>
                <a:tc>
                  <a:txBody>
                    <a:bodyPr/>
                    <a:lstStyle/>
                    <a:p>
                      <a:pPr algn="l">
                        <a:lnSpc>
                          <a:spcPct val="107000"/>
                        </a:lnSpc>
                      </a:pPr>
                      <a:r>
                        <a:rPr lang="es-PA" sz="1400" kern="50" dirty="0">
                          <a:effectLst/>
                        </a:rPr>
                        <a:t>Debe ser entregados una vez terminado el examen durante los días 5,6 y 9 de Agosto</a:t>
                      </a:r>
                      <a:endParaRPr lang="es-PA" sz="1400" kern="50" dirty="0">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51110" marR="51110" marT="0" marB="0"/>
                </a:tc>
                <a:tc>
                  <a:txBody>
                    <a:bodyPr/>
                    <a:lstStyle/>
                    <a:p>
                      <a:pPr>
                        <a:lnSpc>
                          <a:spcPct val="107000"/>
                        </a:lnSpc>
                      </a:pPr>
                      <a:r>
                        <a:rPr lang="es-PA" sz="1400" kern="50" dirty="0">
                          <a:effectLst/>
                        </a:rPr>
                        <a:t>Entregarán resultados por correo. </a:t>
                      </a:r>
                      <a:endParaRPr lang="es-PA" sz="1400" kern="50" dirty="0">
                        <a:effectLst/>
                        <a:latin typeface="Times New Roman" panose="02020603050405020304" pitchFamily="18" charset="0"/>
                        <a:ea typeface="Lucida Sans Unicode" panose="020B0602030504020204" pitchFamily="34" charset="0"/>
                        <a:cs typeface="Times New Roman" panose="02020603050405020304" pitchFamily="18" charset="0"/>
                      </a:endParaRPr>
                    </a:p>
                  </a:txBody>
                  <a:tcPr marL="51110" marR="51110" marT="0" marB="0"/>
                </a:tc>
                <a:extLst>
                  <a:ext uri="{0D108BD9-81ED-4DB2-BD59-A6C34878D82A}">
                    <a16:rowId xmlns:a16="http://schemas.microsoft.com/office/drawing/2014/main" xmlns="" val="1166811569"/>
                  </a:ext>
                </a:extLst>
              </a:tr>
            </a:tbl>
          </a:graphicData>
        </a:graphic>
      </p:graphicFrame>
    </p:spTree>
    <p:extLst>
      <p:ext uri="{BB962C8B-B14F-4D97-AF65-F5344CB8AC3E}">
        <p14:creationId xmlns:p14="http://schemas.microsoft.com/office/powerpoint/2010/main" val="21094419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58650C1-8817-4F39-B11B-882D34204535}"/>
              </a:ext>
            </a:extLst>
          </p:cNvPr>
          <p:cNvSpPr>
            <a:spLocks noGrp="1"/>
          </p:cNvSpPr>
          <p:nvPr>
            <p:ph type="title"/>
          </p:nvPr>
        </p:nvSpPr>
        <p:spPr/>
        <p:txBody>
          <a:bodyPr/>
          <a:lstStyle/>
          <a:p>
            <a:r>
              <a:rPr lang="es-US" dirty="0"/>
              <a:t>EXÁMEN CLINICO PRÁCTICO </a:t>
            </a:r>
          </a:p>
        </p:txBody>
      </p:sp>
      <p:sp>
        <p:nvSpPr>
          <p:cNvPr id="3" name="Marcador de contenido 2">
            <a:extLst>
              <a:ext uri="{FF2B5EF4-FFF2-40B4-BE49-F238E27FC236}">
                <a16:creationId xmlns:a16="http://schemas.microsoft.com/office/drawing/2014/main" xmlns="" id="{3AD8203F-E717-4360-BA9C-5B7F8D48BCE7}"/>
              </a:ext>
            </a:extLst>
          </p:cNvPr>
          <p:cNvSpPr>
            <a:spLocks noGrp="1"/>
          </p:cNvSpPr>
          <p:nvPr>
            <p:ph idx="1"/>
          </p:nvPr>
        </p:nvSpPr>
        <p:spPr/>
        <p:txBody>
          <a:bodyPr/>
          <a:lstStyle/>
          <a:p>
            <a:r>
              <a:rPr lang="es-US" dirty="0"/>
              <a:t>Modalidad virtual</a:t>
            </a:r>
          </a:p>
          <a:p>
            <a:r>
              <a:rPr lang="es-US" dirty="0"/>
              <a:t>Los coordinadores de los programas de residencia que participarán </a:t>
            </a:r>
            <a:r>
              <a:rPr lang="es-US" b="1" u="sng" dirty="0"/>
              <a:t>No</a:t>
            </a:r>
            <a:r>
              <a:rPr lang="es-US" dirty="0"/>
              <a:t> deben ser los mismos que fueron asignados al examen escrito. </a:t>
            </a:r>
          </a:p>
          <a:p>
            <a:r>
              <a:rPr lang="es-US" dirty="0"/>
              <a:t>Plantear el uso de casos clínicos virtuales a través de pacientes simulados </a:t>
            </a:r>
          </a:p>
          <a:p>
            <a:endParaRPr lang="es-US" dirty="0"/>
          </a:p>
        </p:txBody>
      </p:sp>
    </p:spTree>
    <p:extLst>
      <p:ext uri="{BB962C8B-B14F-4D97-AF65-F5344CB8AC3E}">
        <p14:creationId xmlns:p14="http://schemas.microsoft.com/office/powerpoint/2010/main" val="944955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97" name="Group 58">
            <a:extLst>
              <a:ext uri="{FF2B5EF4-FFF2-40B4-BE49-F238E27FC236}">
                <a16:creationId xmlns:a16="http://schemas.microsoft.com/office/drawing/2014/main" xmlns="" id="{166BF9EE-F7AC-4FA5-AC7E-001B3A642F7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 y="228600"/>
            <a:ext cx="2851523" cy="6638625"/>
            <a:chOff x="2487613" y="285750"/>
            <a:chExt cx="2428875" cy="5654676"/>
          </a:xfrm>
        </p:grpSpPr>
        <p:sp>
          <p:nvSpPr>
            <p:cNvPr id="60" name="Freeform 11">
              <a:extLst>
                <a:ext uri="{FF2B5EF4-FFF2-40B4-BE49-F238E27FC236}">
                  <a16:creationId xmlns:a16="http://schemas.microsoft.com/office/drawing/2014/main" xmlns="" id="{3B48D182-44E3-4D8B-ACEF-F1A900BE44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61" name="Freeform 12">
              <a:extLst>
                <a:ext uri="{FF2B5EF4-FFF2-40B4-BE49-F238E27FC236}">
                  <a16:creationId xmlns:a16="http://schemas.microsoft.com/office/drawing/2014/main" xmlns="" id="{355A535A-A489-477F-A314-593AA8CAFB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62" name="Freeform 13">
              <a:extLst>
                <a:ext uri="{FF2B5EF4-FFF2-40B4-BE49-F238E27FC236}">
                  <a16:creationId xmlns:a16="http://schemas.microsoft.com/office/drawing/2014/main" xmlns="" id="{954C2D4C-FD83-4EF4-9312-04442ABD66B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63" name="Freeform 14">
              <a:extLst>
                <a:ext uri="{FF2B5EF4-FFF2-40B4-BE49-F238E27FC236}">
                  <a16:creationId xmlns:a16="http://schemas.microsoft.com/office/drawing/2014/main" xmlns="" id="{C20701C2-CD9A-4698-BC97-E1085820C2C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64" name="Freeform 15">
              <a:extLst>
                <a:ext uri="{FF2B5EF4-FFF2-40B4-BE49-F238E27FC236}">
                  <a16:creationId xmlns:a16="http://schemas.microsoft.com/office/drawing/2014/main" xmlns="" id="{62575C35-466F-42AE-87A1-D691849AB8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65" name="Freeform 16">
              <a:extLst>
                <a:ext uri="{FF2B5EF4-FFF2-40B4-BE49-F238E27FC236}">
                  <a16:creationId xmlns:a16="http://schemas.microsoft.com/office/drawing/2014/main" xmlns="" id="{58236F37-6119-45AC-80A0-CD2C311B50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66" name="Freeform 17">
              <a:extLst>
                <a:ext uri="{FF2B5EF4-FFF2-40B4-BE49-F238E27FC236}">
                  <a16:creationId xmlns:a16="http://schemas.microsoft.com/office/drawing/2014/main" xmlns="" id="{F3FDD799-39FE-4D6F-9A64-2F472B2150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67" name="Freeform 18">
              <a:extLst>
                <a:ext uri="{FF2B5EF4-FFF2-40B4-BE49-F238E27FC236}">
                  <a16:creationId xmlns:a16="http://schemas.microsoft.com/office/drawing/2014/main" xmlns="" id="{9820D241-1D49-442C-A95A-00BC1BF9E29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68" name="Freeform 19">
              <a:extLst>
                <a:ext uri="{FF2B5EF4-FFF2-40B4-BE49-F238E27FC236}">
                  <a16:creationId xmlns:a16="http://schemas.microsoft.com/office/drawing/2014/main" xmlns="" id="{EBC2197C-B383-4866-8ABD-74222400BE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69" name="Freeform 20">
              <a:extLst>
                <a:ext uri="{FF2B5EF4-FFF2-40B4-BE49-F238E27FC236}">
                  <a16:creationId xmlns:a16="http://schemas.microsoft.com/office/drawing/2014/main" xmlns="" id="{404B06AA-FC93-4471-9DE4-56A401E70A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70" name="Freeform 21">
              <a:extLst>
                <a:ext uri="{FF2B5EF4-FFF2-40B4-BE49-F238E27FC236}">
                  <a16:creationId xmlns:a16="http://schemas.microsoft.com/office/drawing/2014/main" xmlns="" id="{E580600C-013F-4FAF-8FB7-4CC0FA80A9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71" name="Freeform 22">
              <a:extLst>
                <a:ext uri="{FF2B5EF4-FFF2-40B4-BE49-F238E27FC236}">
                  <a16:creationId xmlns:a16="http://schemas.microsoft.com/office/drawing/2014/main" xmlns="" id="{9BFCF199-64B2-4AEE-88C4-E954ABF362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98" name="Group 72">
            <a:extLst>
              <a:ext uri="{FF2B5EF4-FFF2-40B4-BE49-F238E27FC236}">
                <a16:creationId xmlns:a16="http://schemas.microsoft.com/office/drawing/2014/main" xmlns="" id="{E312DBA5-56D8-42B2-BA94-28168C2A670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7224" y="-786"/>
            <a:ext cx="2356675" cy="6854040"/>
            <a:chOff x="6627813" y="194833"/>
            <a:chExt cx="1952625" cy="5678918"/>
          </a:xfrm>
        </p:grpSpPr>
        <p:sp>
          <p:nvSpPr>
            <p:cNvPr id="74" name="Freeform 27">
              <a:extLst>
                <a:ext uri="{FF2B5EF4-FFF2-40B4-BE49-F238E27FC236}">
                  <a16:creationId xmlns:a16="http://schemas.microsoft.com/office/drawing/2014/main" xmlns="" id="{7AD46C74-3117-46B0-B267-0F61B57CAC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75" name="Freeform 28">
              <a:extLst>
                <a:ext uri="{FF2B5EF4-FFF2-40B4-BE49-F238E27FC236}">
                  <a16:creationId xmlns:a16="http://schemas.microsoft.com/office/drawing/2014/main" xmlns="" id="{8C13B810-9664-45D8-8510-D6ED0ADD7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76" name="Freeform 29">
              <a:extLst>
                <a:ext uri="{FF2B5EF4-FFF2-40B4-BE49-F238E27FC236}">
                  <a16:creationId xmlns:a16="http://schemas.microsoft.com/office/drawing/2014/main" xmlns="" id="{10306E52-A922-4458-BCCE-C3C840CC7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77" name="Freeform 30">
              <a:extLst>
                <a:ext uri="{FF2B5EF4-FFF2-40B4-BE49-F238E27FC236}">
                  <a16:creationId xmlns:a16="http://schemas.microsoft.com/office/drawing/2014/main" xmlns="" id="{CB578819-B7E7-4250-932F-52AE2A2A9A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78" name="Freeform 31">
              <a:extLst>
                <a:ext uri="{FF2B5EF4-FFF2-40B4-BE49-F238E27FC236}">
                  <a16:creationId xmlns:a16="http://schemas.microsoft.com/office/drawing/2014/main" xmlns="" id="{454B9C91-B623-424A-B16E-F764F189D3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79" name="Freeform 32">
              <a:extLst>
                <a:ext uri="{FF2B5EF4-FFF2-40B4-BE49-F238E27FC236}">
                  <a16:creationId xmlns:a16="http://schemas.microsoft.com/office/drawing/2014/main" xmlns="" id="{EFD03C4A-8484-41E6-B458-032F1DCA70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80" name="Freeform 33">
              <a:extLst>
                <a:ext uri="{FF2B5EF4-FFF2-40B4-BE49-F238E27FC236}">
                  <a16:creationId xmlns:a16="http://schemas.microsoft.com/office/drawing/2014/main" xmlns="" id="{DDC2F3C3-1D4E-4913-9C5C-F9A65B47E5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81" name="Freeform 34">
              <a:extLst>
                <a:ext uri="{FF2B5EF4-FFF2-40B4-BE49-F238E27FC236}">
                  <a16:creationId xmlns:a16="http://schemas.microsoft.com/office/drawing/2014/main" xmlns="" id="{1E15BCA2-2420-4C53-ADE9-40FBAC2384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82" name="Freeform 35">
              <a:extLst>
                <a:ext uri="{FF2B5EF4-FFF2-40B4-BE49-F238E27FC236}">
                  <a16:creationId xmlns:a16="http://schemas.microsoft.com/office/drawing/2014/main" xmlns="" id="{73D5FBF4-7129-4C51-B603-E3BC334195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83" name="Freeform 36">
              <a:extLst>
                <a:ext uri="{FF2B5EF4-FFF2-40B4-BE49-F238E27FC236}">
                  <a16:creationId xmlns:a16="http://schemas.microsoft.com/office/drawing/2014/main" xmlns="" id="{0165B164-CE2A-494C-88FC-507232B37C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84" name="Freeform 37">
              <a:extLst>
                <a:ext uri="{FF2B5EF4-FFF2-40B4-BE49-F238E27FC236}">
                  <a16:creationId xmlns:a16="http://schemas.microsoft.com/office/drawing/2014/main" xmlns="" id="{87F127E5-B10B-4D18-BCF0-E7C3C7F401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85" name="Freeform 38">
              <a:extLst>
                <a:ext uri="{FF2B5EF4-FFF2-40B4-BE49-F238E27FC236}">
                  <a16:creationId xmlns:a16="http://schemas.microsoft.com/office/drawing/2014/main" xmlns="" id="{FC692D59-F28D-4E42-B435-225F2C6CFA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99" name="Rectangle 86">
            <a:extLst>
              <a:ext uri="{FF2B5EF4-FFF2-40B4-BE49-F238E27FC236}">
                <a16:creationId xmlns:a16="http://schemas.microsoft.com/office/drawing/2014/main" xmlns="" id="{1996130F-9AB5-4DE9-8574-3AF891C5C1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0" name="Freeform 6">
            <a:extLst>
              <a:ext uri="{FF2B5EF4-FFF2-40B4-BE49-F238E27FC236}">
                <a16:creationId xmlns:a16="http://schemas.microsoft.com/office/drawing/2014/main" xmlns="" id="{3623DEAC-F39C-45D6-86DC-1033F64295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101" name="Rectangle 90">
            <a:extLst>
              <a:ext uri="{FF2B5EF4-FFF2-40B4-BE49-F238E27FC236}">
                <a16:creationId xmlns:a16="http://schemas.microsoft.com/office/drawing/2014/main" xmlns="" id="{A692209D-B607-46C3-8560-07AF7229165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92">
            <a:extLst>
              <a:ext uri="{FF2B5EF4-FFF2-40B4-BE49-F238E27FC236}">
                <a16:creationId xmlns:a16="http://schemas.microsoft.com/office/drawing/2014/main" xmlns="" id="{94874638-CF15-4908-BC4B-4908744D0B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CuadroTexto 48">
            <a:extLst>
              <a:ext uri="{FF2B5EF4-FFF2-40B4-BE49-F238E27FC236}">
                <a16:creationId xmlns:a16="http://schemas.microsoft.com/office/drawing/2014/main" xmlns="" id="{58059E43-A62E-4EC2-B5BE-9698BF0528A7}"/>
              </a:ext>
            </a:extLst>
          </p:cNvPr>
          <p:cNvSpPr txBox="1"/>
          <p:nvPr/>
        </p:nvSpPr>
        <p:spPr>
          <a:xfrm>
            <a:off x="123016" y="161925"/>
            <a:ext cx="4410883" cy="4842138"/>
          </a:xfrm>
          <a:prstGeom prst="rect">
            <a:avLst/>
          </a:prstGeom>
        </p:spPr>
        <p:txBody>
          <a:bodyPr vert="horz" lIns="91440" tIns="45720" rIns="91440" bIns="45720" rtlCol="0" anchor="b">
            <a:normAutofit fontScale="92500"/>
          </a:bodyPr>
          <a:lstStyle/>
          <a:p>
            <a:pPr>
              <a:lnSpc>
                <a:spcPct val="90000"/>
              </a:lnSpc>
              <a:spcBef>
                <a:spcPct val="0"/>
              </a:spcBef>
              <a:spcAft>
                <a:spcPts val="600"/>
              </a:spcAft>
            </a:pPr>
            <a:r>
              <a:rPr lang="en-US" sz="2400" b="1" dirty="0">
                <a:solidFill>
                  <a:srgbClr val="FEFFFF"/>
                </a:solidFill>
                <a:latin typeface="+mj-lt"/>
                <a:ea typeface="+mj-ea"/>
                <a:cs typeface="+mj-cs"/>
              </a:rPr>
              <a:t>Plantilla para los </a:t>
            </a:r>
            <a:r>
              <a:rPr lang="en-US" sz="2400" b="1" dirty="0" err="1">
                <a:solidFill>
                  <a:srgbClr val="FEFFFF"/>
                </a:solidFill>
                <a:latin typeface="+mj-lt"/>
                <a:ea typeface="+mj-ea"/>
                <a:cs typeface="+mj-cs"/>
              </a:rPr>
              <a:t>Coordinadores</a:t>
            </a:r>
            <a:r>
              <a:rPr lang="en-US" sz="2400" b="1" dirty="0">
                <a:solidFill>
                  <a:srgbClr val="FEFFFF"/>
                </a:solidFill>
                <a:latin typeface="+mj-lt"/>
                <a:ea typeface="+mj-ea"/>
                <a:cs typeface="+mj-cs"/>
              </a:rPr>
              <a:t> y medicos </a:t>
            </a:r>
            <a:r>
              <a:rPr lang="en-US" sz="2400" b="1" dirty="0" err="1">
                <a:solidFill>
                  <a:srgbClr val="FEFFFF"/>
                </a:solidFill>
                <a:latin typeface="+mj-lt"/>
                <a:ea typeface="+mj-ea"/>
                <a:cs typeface="+mj-cs"/>
              </a:rPr>
              <a:t>asignados</a:t>
            </a:r>
            <a:r>
              <a:rPr lang="en-US" sz="2400" b="1" dirty="0">
                <a:solidFill>
                  <a:srgbClr val="FEFFFF"/>
                </a:solidFill>
                <a:latin typeface="+mj-lt"/>
                <a:ea typeface="+mj-ea"/>
                <a:cs typeface="+mj-cs"/>
              </a:rPr>
              <a:t> al examen </a:t>
            </a:r>
            <a:r>
              <a:rPr lang="en-US" sz="2400" b="1" dirty="0" err="1">
                <a:solidFill>
                  <a:srgbClr val="FEFFFF"/>
                </a:solidFill>
                <a:latin typeface="+mj-lt"/>
                <a:ea typeface="+mj-ea"/>
                <a:cs typeface="+mj-cs"/>
              </a:rPr>
              <a:t>escrito</a:t>
            </a:r>
            <a:r>
              <a:rPr lang="en-US" sz="2400" b="1" dirty="0">
                <a:solidFill>
                  <a:srgbClr val="FEFFFF"/>
                </a:solidFill>
                <a:latin typeface="+mj-lt"/>
                <a:ea typeface="+mj-ea"/>
                <a:cs typeface="+mj-cs"/>
              </a:rPr>
              <a:t> y </a:t>
            </a:r>
            <a:r>
              <a:rPr lang="en-US" sz="2400" b="1" dirty="0" err="1">
                <a:solidFill>
                  <a:srgbClr val="FEFFFF"/>
                </a:solidFill>
                <a:latin typeface="+mj-lt"/>
                <a:ea typeface="+mj-ea"/>
                <a:cs typeface="+mj-cs"/>
              </a:rPr>
              <a:t>clínico</a:t>
            </a:r>
            <a:r>
              <a:rPr lang="en-US" sz="2400" b="1" dirty="0">
                <a:solidFill>
                  <a:srgbClr val="FEFFFF"/>
                </a:solidFill>
                <a:latin typeface="+mj-lt"/>
                <a:ea typeface="+mj-ea"/>
                <a:cs typeface="+mj-cs"/>
              </a:rPr>
              <a:t> </a:t>
            </a:r>
            <a:r>
              <a:rPr lang="en-US" sz="2400" b="1" dirty="0" err="1">
                <a:solidFill>
                  <a:srgbClr val="FEFFFF"/>
                </a:solidFill>
                <a:latin typeface="+mj-lt"/>
                <a:ea typeface="+mj-ea"/>
                <a:cs typeface="+mj-cs"/>
              </a:rPr>
              <a:t>practico</a:t>
            </a:r>
            <a:r>
              <a:rPr lang="en-US" sz="2400" b="1" dirty="0">
                <a:solidFill>
                  <a:srgbClr val="FEFFFF"/>
                </a:solidFill>
                <a:latin typeface="+mj-lt"/>
                <a:ea typeface="+mj-ea"/>
                <a:cs typeface="+mj-cs"/>
              </a:rPr>
              <a:t>:</a:t>
            </a:r>
          </a:p>
          <a:p>
            <a:pPr>
              <a:lnSpc>
                <a:spcPct val="90000"/>
              </a:lnSpc>
              <a:spcBef>
                <a:spcPct val="0"/>
              </a:spcBef>
              <a:spcAft>
                <a:spcPts val="600"/>
              </a:spcAft>
            </a:pPr>
            <a:endParaRPr lang="en-US" sz="2400" b="1" dirty="0">
              <a:solidFill>
                <a:srgbClr val="FEFFFF"/>
              </a:solidFill>
              <a:latin typeface="+mj-lt"/>
              <a:ea typeface="+mj-ea"/>
              <a:cs typeface="+mj-cs"/>
            </a:endParaRPr>
          </a:p>
          <a:p>
            <a:pPr marL="342900" indent="-342900">
              <a:lnSpc>
                <a:spcPct val="90000"/>
              </a:lnSpc>
              <a:spcBef>
                <a:spcPct val="0"/>
              </a:spcBef>
              <a:spcAft>
                <a:spcPts val="600"/>
              </a:spcAft>
              <a:buFont typeface="Arial" panose="020B0604020202020204" pitchFamily="34" charset="0"/>
              <a:buChar char="•"/>
            </a:pPr>
            <a:r>
              <a:rPr lang="en-US" sz="2400" b="1" dirty="0" err="1">
                <a:solidFill>
                  <a:srgbClr val="FEFFFF"/>
                </a:solidFill>
                <a:latin typeface="+mj-lt"/>
                <a:ea typeface="+mj-ea"/>
                <a:cs typeface="+mj-cs"/>
              </a:rPr>
              <a:t>Será</a:t>
            </a:r>
            <a:r>
              <a:rPr lang="en-US" sz="2400" b="1" dirty="0">
                <a:solidFill>
                  <a:srgbClr val="FEFFFF"/>
                </a:solidFill>
                <a:latin typeface="+mj-lt"/>
                <a:ea typeface="+mj-ea"/>
                <a:cs typeface="+mj-cs"/>
              </a:rPr>
              <a:t> </a:t>
            </a:r>
            <a:r>
              <a:rPr lang="en-US" sz="2400" b="1" dirty="0" err="1">
                <a:solidFill>
                  <a:srgbClr val="FEFFFF"/>
                </a:solidFill>
                <a:latin typeface="+mj-lt"/>
                <a:ea typeface="+mj-ea"/>
                <a:cs typeface="+mj-cs"/>
              </a:rPr>
              <a:t>enviada</a:t>
            </a:r>
            <a:r>
              <a:rPr lang="en-US" sz="2400" b="1" dirty="0">
                <a:solidFill>
                  <a:srgbClr val="FEFFFF"/>
                </a:solidFill>
                <a:latin typeface="+mj-lt"/>
                <a:ea typeface="+mj-ea"/>
                <a:cs typeface="+mj-cs"/>
              </a:rPr>
              <a:t> por </a:t>
            </a:r>
            <a:r>
              <a:rPr lang="en-US" sz="2400" b="1" dirty="0" err="1">
                <a:solidFill>
                  <a:srgbClr val="FEFFFF"/>
                </a:solidFill>
                <a:latin typeface="+mj-lt"/>
                <a:ea typeface="+mj-ea"/>
                <a:cs typeface="+mj-cs"/>
              </a:rPr>
              <a:t>correo</a:t>
            </a:r>
            <a:r>
              <a:rPr lang="en-US" sz="2400" b="1" dirty="0">
                <a:solidFill>
                  <a:srgbClr val="FEFFFF"/>
                </a:solidFill>
                <a:latin typeface="+mj-lt"/>
                <a:ea typeface="+mj-ea"/>
                <a:cs typeface="+mj-cs"/>
              </a:rPr>
              <a:t> a las </a:t>
            </a:r>
            <a:r>
              <a:rPr lang="en-US" sz="2400" b="1" dirty="0" err="1">
                <a:solidFill>
                  <a:srgbClr val="FEFFFF"/>
                </a:solidFill>
                <a:latin typeface="+mj-lt"/>
                <a:ea typeface="+mj-ea"/>
                <a:cs typeface="+mj-cs"/>
              </a:rPr>
              <a:t>respectivas</a:t>
            </a:r>
            <a:r>
              <a:rPr lang="en-US" sz="2400" b="1" dirty="0">
                <a:solidFill>
                  <a:srgbClr val="FEFFFF"/>
                </a:solidFill>
                <a:latin typeface="+mj-lt"/>
                <a:ea typeface="+mj-ea"/>
                <a:cs typeface="+mj-cs"/>
              </a:rPr>
              <a:t> </a:t>
            </a:r>
            <a:r>
              <a:rPr lang="en-US" sz="2400" b="1" dirty="0" err="1">
                <a:solidFill>
                  <a:srgbClr val="FEFFFF"/>
                </a:solidFill>
                <a:latin typeface="+mj-lt"/>
                <a:ea typeface="+mj-ea"/>
                <a:cs typeface="+mj-cs"/>
              </a:rPr>
              <a:t>Jefaturas</a:t>
            </a:r>
            <a:r>
              <a:rPr lang="en-US" sz="2400" b="1" dirty="0">
                <a:solidFill>
                  <a:srgbClr val="FEFFFF"/>
                </a:solidFill>
                <a:latin typeface="+mj-lt"/>
                <a:ea typeface="+mj-ea"/>
                <a:cs typeface="+mj-cs"/>
              </a:rPr>
              <a:t> de </a:t>
            </a:r>
            <a:r>
              <a:rPr lang="en-US" sz="2400" b="1" dirty="0" err="1">
                <a:solidFill>
                  <a:srgbClr val="FEFFFF"/>
                </a:solidFill>
                <a:latin typeface="+mj-lt"/>
                <a:ea typeface="+mj-ea"/>
                <a:cs typeface="+mj-cs"/>
              </a:rPr>
              <a:t>docencia</a:t>
            </a:r>
            <a:r>
              <a:rPr lang="en-US" sz="2400" b="1" dirty="0">
                <a:solidFill>
                  <a:srgbClr val="FEFFFF"/>
                </a:solidFill>
                <a:latin typeface="+mj-lt"/>
                <a:ea typeface="+mj-ea"/>
                <a:cs typeface="+mj-cs"/>
              </a:rPr>
              <a:t> de sus </a:t>
            </a:r>
            <a:r>
              <a:rPr lang="en-US" sz="2400" b="1" dirty="0" err="1">
                <a:solidFill>
                  <a:srgbClr val="FEFFFF"/>
                </a:solidFill>
                <a:latin typeface="+mj-lt"/>
                <a:ea typeface="+mj-ea"/>
                <a:cs typeface="+mj-cs"/>
              </a:rPr>
              <a:t>hospitales</a:t>
            </a:r>
            <a:r>
              <a:rPr lang="en-US" sz="2400" b="1" dirty="0">
                <a:solidFill>
                  <a:srgbClr val="FEFFFF"/>
                </a:solidFill>
                <a:latin typeface="+mj-lt"/>
                <a:ea typeface="+mj-ea"/>
                <a:cs typeface="+mj-cs"/>
              </a:rPr>
              <a:t> </a:t>
            </a:r>
            <a:r>
              <a:rPr lang="en-US" sz="2400" b="1" dirty="0" err="1">
                <a:solidFill>
                  <a:srgbClr val="FEFFFF"/>
                </a:solidFill>
                <a:latin typeface="+mj-lt"/>
                <a:ea typeface="+mj-ea"/>
                <a:cs typeface="+mj-cs"/>
              </a:rPr>
              <a:t>formadores</a:t>
            </a:r>
            <a:r>
              <a:rPr lang="en-US" sz="2400" b="1" dirty="0">
                <a:solidFill>
                  <a:srgbClr val="FEFFFF"/>
                </a:solidFill>
                <a:latin typeface="+mj-lt"/>
                <a:ea typeface="+mj-ea"/>
                <a:cs typeface="+mj-cs"/>
              </a:rPr>
              <a:t> y a los </a:t>
            </a:r>
            <a:r>
              <a:rPr lang="en-US" sz="2400" b="1" dirty="0" err="1">
                <a:solidFill>
                  <a:srgbClr val="FEFFFF"/>
                </a:solidFill>
                <a:latin typeface="+mj-lt"/>
                <a:ea typeface="+mj-ea"/>
                <a:cs typeface="+mj-cs"/>
              </a:rPr>
              <a:t>correos</a:t>
            </a:r>
            <a:r>
              <a:rPr lang="en-US" sz="2400" b="1" dirty="0">
                <a:solidFill>
                  <a:srgbClr val="FEFFFF"/>
                </a:solidFill>
                <a:latin typeface="+mj-lt"/>
                <a:ea typeface="+mj-ea"/>
                <a:cs typeface="+mj-cs"/>
              </a:rPr>
              <a:t> de los </a:t>
            </a:r>
            <a:r>
              <a:rPr lang="en-US" sz="2400" b="1" dirty="0" err="1">
                <a:solidFill>
                  <a:srgbClr val="FEFFFF"/>
                </a:solidFill>
                <a:latin typeface="+mj-lt"/>
                <a:ea typeface="+mj-ea"/>
                <a:cs typeface="+mj-cs"/>
              </a:rPr>
              <a:t>presentes</a:t>
            </a:r>
            <a:r>
              <a:rPr lang="en-US" sz="2400" b="1" dirty="0">
                <a:solidFill>
                  <a:srgbClr val="FEFFFF"/>
                </a:solidFill>
                <a:latin typeface="+mj-lt"/>
                <a:ea typeface="+mj-ea"/>
                <a:cs typeface="+mj-cs"/>
              </a:rPr>
              <a:t>.</a:t>
            </a:r>
          </a:p>
          <a:p>
            <a:pPr marL="342900" indent="-342900">
              <a:lnSpc>
                <a:spcPct val="90000"/>
              </a:lnSpc>
              <a:spcBef>
                <a:spcPct val="0"/>
              </a:spcBef>
              <a:spcAft>
                <a:spcPts val="600"/>
              </a:spcAft>
              <a:buFont typeface="Arial" panose="020B0604020202020204" pitchFamily="34" charset="0"/>
              <a:buChar char="•"/>
            </a:pPr>
            <a:r>
              <a:rPr lang="en-US" sz="2400" b="1" dirty="0">
                <a:solidFill>
                  <a:srgbClr val="FEFFFF"/>
                </a:solidFill>
                <a:latin typeface="+mj-lt"/>
                <a:ea typeface="+mj-ea"/>
                <a:cs typeface="+mj-cs"/>
              </a:rPr>
              <a:t>Debe ser </a:t>
            </a:r>
            <a:r>
              <a:rPr lang="en-US" sz="2400" b="1" dirty="0" err="1">
                <a:solidFill>
                  <a:srgbClr val="FEFFFF"/>
                </a:solidFill>
                <a:latin typeface="+mj-lt"/>
                <a:ea typeface="+mj-ea"/>
                <a:cs typeface="+mj-cs"/>
              </a:rPr>
              <a:t>remitido</a:t>
            </a:r>
            <a:r>
              <a:rPr lang="en-US" sz="2400" b="1" dirty="0">
                <a:solidFill>
                  <a:srgbClr val="FEFFFF"/>
                </a:solidFill>
                <a:latin typeface="+mj-lt"/>
                <a:ea typeface="+mj-ea"/>
                <a:cs typeface="+mj-cs"/>
              </a:rPr>
              <a:t> al </a:t>
            </a:r>
            <a:r>
              <a:rPr lang="en-US" sz="2400" b="1" dirty="0" err="1">
                <a:solidFill>
                  <a:srgbClr val="FEFFFF"/>
                </a:solidFill>
                <a:latin typeface="+mj-lt"/>
                <a:ea typeface="+mj-ea"/>
                <a:cs typeface="+mj-cs"/>
              </a:rPr>
              <a:t>correo</a:t>
            </a:r>
            <a:r>
              <a:rPr lang="en-US" sz="2400" b="1" dirty="0">
                <a:solidFill>
                  <a:srgbClr val="FEFFFF"/>
                </a:solidFill>
                <a:latin typeface="+mj-lt"/>
                <a:ea typeface="+mj-ea"/>
                <a:cs typeface="+mj-cs"/>
              </a:rPr>
              <a:t> de la </a:t>
            </a:r>
            <a:r>
              <a:rPr lang="en-US" sz="2400" b="1" dirty="0" err="1">
                <a:solidFill>
                  <a:srgbClr val="FEFFFF"/>
                </a:solidFill>
                <a:latin typeface="+mj-lt"/>
                <a:ea typeface="+mj-ea"/>
                <a:cs typeface="+mj-cs"/>
              </a:rPr>
              <a:t>Comision</a:t>
            </a:r>
            <a:r>
              <a:rPr lang="en-US" sz="2400" b="1" dirty="0">
                <a:solidFill>
                  <a:srgbClr val="FEFFFF"/>
                </a:solidFill>
                <a:latin typeface="+mj-lt"/>
                <a:ea typeface="+mj-ea"/>
                <a:cs typeface="+mj-cs"/>
              </a:rPr>
              <a:t> antes del </a:t>
            </a:r>
            <a:r>
              <a:rPr lang="en-US" sz="2400" b="1" dirty="0" err="1">
                <a:solidFill>
                  <a:srgbClr val="FEFFFF"/>
                </a:solidFill>
                <a:latin typeface="+mj-lt"/>
                <a:ea typeface="+mj-ea"/>
                <a:cs typeface="+mj-cs"/>
              </a:rPr>
              <a:t>viernes</a:t>
            </a:r>
            <a:r>
              <a:rPr lang="en-US" sz="2400" b="1" dirty="0">
                <a:solidFill>
                  <a:srgbClr val="FEFFFF"/>
                </a:solidFill>
                <a:latin typeface="+mj-lt"/>
                <a:ea typeface="+mj-ea"/>
                <a:cs typeface="+mj-cs"/>
              </a:rPr>
              <a:t> 23 de </a:t>
            </a:r>
            <a:r>
              <a:rPr lang="en-US" sz="2400" b="1" dirty="0" err="1">
                <a:solidFill>
                  <a:srgbClr val="FEFFFF"/>
                </a:solidFill>
                <a:latin typeface="+mj-lt"/>
                <a:ea typeface="+mj-ea"/>
                <a:cs typeface="+mj-cs"/>
              </a:rPr>
              <a:t>julio</a:t>
            </a:r>
            <a:r>
              <a:rPr lang="en-US" sz="4000" b="1" dirty="0">
                <a:solidFill>
                  <a:srgbClr val="FEFFFF"/>
                </a:solidFill>
                <a:latin typeface="+mj-lt"/>
                <a:ea typeface="+mj-ea"/>
                <a:cs typeface="+mj-cs"/>
              </a:rPr>
              <a:t>.</a:t>
            </a:r>
          </a:p>
        </p:txBody>
      </p:sp>
      <p:sp>
        <p:nvSpPr>
          <p:cNvPr id="103" name="Freeform 5">
            <a:extLst>
              <a:ext uri="{FF2B5EF4-FFF2-40B4-BE49-F238E27FC236}">
                <a16:creationId xmlns:a16="http://schemas.microsoft.com/office/drawing/2014/main" xmlns="" id="{5F1B8348-CD6E-4561-A704-C232D9A2676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pic>
        <p:nvPicPr>
          <p:cNvPr id="51" name="Imagen 50" descr="Tabla&#10;&#10;Descripción generada automáticamente">
            <a:extLst>
              <a:ext uri="{FF2B5EF4-FFF2-40B4-BE49-F238E27FC236}">
                <a16:creationId xmlns:a16="http://schemas.microsoft.com/office/drawing/2014/main" xmlns="" id="{CD5BDF69-BDAF-4F42-A26D-D7FBA54BFC65}"/>
              </a:ext>
            </a:extLst>
          </p:cNvPr>
          <p:cNvPicPr>
            <a:picLocks noChangeAspect="1"/>
          </p:cNvPicPr>
          <p:nvPr/>
        </p:nvPicPr>
        <p:blipFill>
          <a:blip r:embed="rId2"/>
          <a:stretch>
            <a:fillRect/>
          </a:stretch>
        </p:blipFill>
        <p:spPr>
          <a:xfrm>
            <a:off x="5417912" y="9223"/>
            <a:ext cx="6440713" cy="6753527"/>
          </a:xfrm>
          <a:prstGeom prst="rect">
            <a:avLst/>
          </a:prstGeom>
        </p:spPr>
      </p:pic>
    </p:spTree>
    <p:extLst>
      <p:ext uri="{BB962C8B-B14F-4D97-AF65-F5344CB8AC3E}">
        <p14:creationId xmlns:p14="http://schemas.microsoft.com/office/powerpoint/2010/main" val="4117407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xmlns="" id="{4CB08F39-768A-41BA-B557-31582DC78542}"/>
              </a:ext>
            </a:extLst>
          </p:cNvPr>
          <p:cNvSpPr>
            <a:spLocks noGrp="1"/>
          </p:cNvSpPr>
          <p:nvPr>
            <p:ph idx="1"/>
          </p:nvPr>
        </p:nvSpPr>
        <p:spPr>
          <a:xfrm>
            <a:off x="1590261" y="944880"/>
            <a:ext cx="9464593" cy="5336649"/>
          </a:xfrm>
        </p:spPr>
        <p:txBody>
          <a:bodyPr>
            <a:normAutofit fontScale="40000" lnSpcReduction="20000"/>
          </a:bodyPr>
          <a:lstStyle/>
          <a:p>
            <a:pPr marL="0" algn="l" rtl="0" eaLnBrk="1" fontAlgn="t" latinLnBrk="0" hangingPunct="1">
              <a:lnSpc>
                <a:spcPct val="107000"/>
              </a:lnSpc>
              <a:spcBef>
                <a:spcPts val="0"/>
              </a:spcBef>
              <a:spcAft>
                <a:spcPts val="0"/>
              </a:spcAft>
            </a:pPr>
            <a:r>
              <a:rPr lang="es-PA" sz="6400" i="0" u="none" strike="noStrike" kern="50" dirty="0">
                <a:effectLst/>
                <a:latin typeface="Arial" panose="020B0604020202020204" pitchFamily="34" charset="0"/>
                <a:cs typeface="Arial" panose="020B0604020202020204" pitchFamily="34" charset="0"/>
              </a:rPr>
              <a:t>Evaluación y sumatorias de las Ejecutorias</a:t>
            </a:r>
            <a:endParaRPr lang="es-PA" sz="6400" dirty="0">
              <a:latin typeface="Arial" panose="020B0604020202020204" pitchFamily="34" charset="0"/>
              <a:cs typeface="Arial" panose="020B0604020202020204" pitchFamily="34" charset="0"/>
            </a:endParaRPr>
          </a:p>
          <a:p>
            <a:pPr lvl="1" fontAlgn="t">
              <a:lnSpc>
                <a:spcPct val="107000"/>
              </a:lnSpc>
              <a:spcBef>
                <a:spcPts val="0"/>
              </a:spcBef>
              <a:buFont typeface="Wingdings" panose="05000000000000000000" pitchFamily="2" charset="2"/>
              <a:buChar char="v"/>
            </a:pPr>
            <a:r>
              <a:rPr lang="es-PA" sz="5800" i="0" u="none" strike="noStrike" kern="50" dirty="0">
                <a:effectLst/>
                <a:latin typeface="Arial" panose="020B0604020202020204" pitchFamily="34" charset="0"/>
                <a:cs typeface="Arial" panose="020B0604020202020204" pitchFamily="34" charset="0"/>
              </a:rPr>
              <a:t>5, 6, 9 y 10  de agosto de  2021 en el Salón de Profesores de la Facultad de Medicina a partir de las 9:00 am</a:t>
            </a:r>
            <a:endParaRPr lang="es-PA" sz="5800" i="0" u="none" strike="noStrike" dirty="0">
              <a:effectLst/>
              <a:latin typeface="Arial" panose="020B0604020202020204" pitchFamily="34" charset="0"/>
              <a:cs typeface="Arial" panose="020B0604020202020204" pitchFamily="34" charset="0"/>
            </a:endParaRPr>
          </a:p>
          <a:p>
            <a:pPr marL="0" indent="0" algn="r" rtl="0" eaLnBrk="1" fontAlgn="t" latinLnBrk="0" hangingPunct="1">
              <a:lnSpc>
                <a:spcPct val="107000"/>
              </a:lnSpc>
              <a:spcBef>
                <a:spcPts val="0"/>
              </a:spcBef>
              <a:spcAft>
                <a:spcPts val="0"/>
              </a:spcAft>
              <a:buNone/>
            </a:pPr>
            <a:r>
              <a:rPr lang="es-PA" sz="6400" i="0" u="none" strike="noStrike" kern="50" dirty="0">
                <a:effectLst/>
                <a:latin typeface="Arial" panose="020B0604020202020204" pitchFamily="34" charset="0"/>
                <a:cs typeface="Arial" panose="020B0604020202020204" pitchFamily="34" charset="0"/>
              </a:rPr>
              <a:t> </a:t>
            </a:r>
            <a:endParaRPr lang="es-PA" sz="6400" i="0" u="none" strike="noStrike" dirty="0">
              <a:effectLst/>
              <a:latin typeface="Arial" panose="020B0604020202020204" pitchFamily="34" charset="0"/>
              <a:cs typeface="Arial" panose="020B0604020202020204" pitchFamily="34" charset="0"/>
            </a:endParaRPr>
          </a:p>
          <a:p>
            <a:pPr marL="0" algn="l" rtl="0" eaLnBrk="1" fontAlgn="t" latinLnBrk="0" hangingPunct="1">
              <a:lnSpc>
                <a:spcPct val="107000"/>
              </a:lnSpc>
              <a:spcBef>
                <a:spcPts val="0"/>
              </a:spcBef>
              <a:spcAft>
                <a:spcPts val="0"/>
              </a:spcAft>
            </a:pPr>
            <a:r>
              <a:rPr lang="es-PA" sz="6400" i="0" u="none" strike="noStrike" kern="50" dirty="0">
                <a:effectLst/>
                <a:latin typeface="Arial" panose="020B0604020202020204" pitchFamily="34" charset="0"/>
                <a:cs typeface="Arial" panose="020B0604020202020204" pitchFamily="34" charset="0"/>
              </a:rPr>
              <a:t>Publicación de resultados:</a:t>
            </a:r>
          </a:p>
          <a:p>
            <a:pPr marL="514350" indent="-857250" algn="l" rtl="0" eaLnBrk="1" fontAlgn="t" latinLnBrk="0" hangingPunct="1">
              <a:lnSpc>
                <a:spcPct val="107000"/>
              </a:lnSpc>
              <a:spcBef>
                <a:spcPts val="0"/>
              </a:spcBef>
              <a:spcAft>
                <a:spcPts val="0"/>
              </a:spcAft>
              <a:buFont typeface="Wingdings" panose="05000000000000000000" pitchFamily="2" charset="2"/>
              <a:buChar char="v"/>
            </a:pPr>
            <a:r>
              <a:rPr lang="es-PA" sz="6200" kern="50" dirty="0">
                <a:latin typeface="Arial" panose="020B0604020202020204" pitchFamily="34" charset="0"/>
                <a:cs typeface="Arial" panose="020B0604020202020204" pitchFamily="34" charset="0"/>
              </a:rPr>
              <a:t>Jueves 12 de Agosto a partir de las 9:00 am</a:t>
            </a:r>
          </a:p>
          <a:p>
            <a:pPr marL="514350" indent="-857250" algn="l" rtl="0" eaLnBrk="1" fontAlgn="t" latinLnBrk="0" hangingPunct="1">
              <a:lnSpc>
                <a:spcPct val="107000"/>
              </a:lnSpc>
              <a:spcBef>
                <a:spcPts val="0"/>
              </a:spcBef>
              <a:spcAft>
                <a:spcPts val="0"/>
              </a:spcAft>
              <a:buFont typeface="Wingdings" panose="05000000000000000000" pitchFamily="2" charset="2"/>
              <a:buChar char="v"/>
            </a:pPr>
            <a:r>
              <a:rPr lang="es-PA" sz="5200" i="0" u="none" strike="noStrike" kern="50" dirty="0">
                <a:effectLst/>
                <a:latin typeface="Arial" panose="020B0604020202020204" pitchFamily="34" charset="0"/>
                <a:cs typeface="Arial" panose="020B0604020202020204" pitchFamily="34" charset="0"/>
              </a:rPr>
              <a:t>a través de pagina web de FENAMERI </a:t>
            </a:r>
            <a:r>
              <a:rPr lang="es-PA" sz="5200" kern="50" dirty="0">
                <a:latin typeface="Arial" panose="020B0604020202020204" pitchFamily="34" charset="0"/>
                <a:cs typeface="Arial" panose="020B0604020202020204" pitchFamily="34" charset="0"/>
              </a:rPr>
              <a:t>y </a:t>
            </a:r>
            <a:r>
              <a:rPr lang="es-PA" sz="5200" i="0" u="none" strike="noStrike" kern="50" dirty="0">
                <a:effectLst/>
                <a:latin typeface="Arial" panose="020B0604020202020204" pitchFamily="34" charset="0"/>
                <a:cs typeface="Arial" panose="020B0604020202020204" pitchFamily="34" charset="0"/>
              </a:rPr>
              <a:t>MINSA </a:t>
            </a:r>
            <a:endParaRPr lang="es-PA" sz="5200" kern="50" dirty="0">
              <a:latin typeface="Arial" panose="020B0604020202020204" pitchFamily="34" charset="0"/>
              <a:cs typeface="Arial" panose="020B0604020202020204" pitchFamily="34" charset="0"/>
            </a:endParaRPr>
          </a:p>
          <a:p>
            <a:pPr marL="514350" indent="-857250" algn="l" rtl="0" eaLnBrk="1" fontAlgn="t" latinLnBrk="0" hangingPunct="1">
              <a:lnSpc>
                <a:spcPct val="107000"/>
              </a:lnSpc>
              <a:spcBef>
                <a:spcPts val="0"/>
              </a:spcBef>
              <a:spcAft>
                <a:spcPts val="0"/>
              </a:spcAft>
              <a:buFont typeface="Wingdings" panose="05000000000000000000" pitchFamily="2" charset="2"/>
              <a:buChar char="v"/>
            </a:pPr>
            <a:r>
              <a:rPr lang="es-PA" sz="6200" i="0" u="none" strike="noStrike" kern="50" dirty="0">
                <a:effectLst/>
                <a:latin typeface="Arial" panose="020B0604020202020204" pitchFamily="34" charset="0"/>
                <a:cs typeface="Arial" panose="020B0604020202020204" pitchFamily="34" charset="0"/>
              </a:rPr>
              <a:t>por correo se enviará a los participantes.</a:t>
            </a:r>
            <a:endParaRPr lang="es-PA" sz="6200" i="0" u="none" strike="noStrike" dirty="0">
              <a:effectLst/>
              <a:latin typeface="Arial" panose="020B0604020202020204" pitchFamily="34" charset="0"/>
              <a:cs typeface="Arial" panose="020B0604020202020204" pitchFamily="34" charset="0"/>
            </a:endParaRPr>
          </a:p>
          <a:p>
            <a:pPr marL="0" indent="0" algn="l" rtl="0" eaLnBrk="1" fontAlgn="t" latinLnBrk="0" hangingPunct="1">
              <a:lnSpc>
                <a:spcPct val="107000"/>
              </a:lnSpc>
              <a:spcBef>
                <a:spcPts val="0"/>
              </a:spcBef>
              <a:spcAft>
                <a:spcPts val="0"/>
              </a:spcAft>
              <a:buNone/>
            </a:pPr>
            <a:r>
              <a:rPr lang="es-PA" sz="6400" i="0" u="none" strike="noStrike" kern="50" dirty="0">
                <a:effectLst/>
                <a:latin typeface="Arial" panose="020B0604020202020204" pitchFamily="34" charset="0"/>
                <a:cs typeface="Arial" panose="020B0604020202020204" pitchFamily="34" charset="0"/>
              </a:rPr>
              <a:t> </a:t>
            </a:r>
            <a:endParaRPr lang="es-PA" sz="6400" i="0" u="none" strike="noStrike" dirty="0">
              <a:effectLst/>
              <a:latin typeface="Arial" panose="020B0604020202020204" pitchFamily="34" charset="0"/>
              <a:cs typeface="Arial" panose="020B0604020202020204" pitchFamily="34" charset="0"/>
            </a:endParaRPr>
          </a:p>
          <a:p>
            <a:pPr marL="0" algn="l" rtl="0" eaLnBrk="1" fontAlgn="t" latinLnBrk="0" hangingPunct="1">
              <a:lnSpc>
                <a:spcPct val="107000"/>
              </a:lnSpc>
              <a:spcBef>
                <a:spcPts val="0"/>
              </a:spcBef>
              <a:spcAft>
                <a:spcPts val="0"/>
              </a:spcAft>
            </a:pPr>
            <a:r>
              <a:rPr lang="es-PA" sz="6400" i="0" u="none" strike="noStrike" kern="50" dirty="0">
                <a:effectLst/>
                <a:latin typeface="Arial" panose="020B0604020202020204" pitchFamily="34" charset="0"/>
                <a:cs typeface="Arial" panose="020B0604020202020204" pitchFamily="34" charset="0"/>
              </a:rPr>
              <a:t>Adjudicación de Plazas (viva voz)</a:t>
            </a:r>
            <a:endParaRPr lang="es-PA" sz="6400" i="0" u="none" strike="noStrike" dirty="0">
              <a:effectLst/>
              <a:latin typeface="Arial" panose="020B0604020202020204" pitchFamily="34" charset="0"/>
              <a:cs typeface="Arial" panose="020B0604020202020204" pitchFamily="34" charset="0"/>
            </a:endParaRPr>
          </a:p>
          <a:p>
            <a:pPr lvl="1" fontAlgn="t">
              <a:lnSpc>
                <a:spcPct val="107000"/>
              </a:lnSpc>
              <a:spcBef>
                <a:spcPts val="0"/>
              </a:spcBef>
              <a:buFont typeface="Wingdings" panose="05000000000000000000" pitchFamily="2" charset="2"/>
              <a:buChar char="v"/>
            </a:pPr>
            <a:r>
              <a:rPr lang="es-PA" sz="6200" kern="50" dirty="0">
                <a:latin typeface="Arial" panose="020B0604020202020204" pitchFamily="34" charset="0"/>
                <a:cs typeface="Arial" panose="020B0604020202020204" pitchFamily="34" charset="0"/>
              </a:rPr>
              <a:t>Se realizará por zoom</a:t>
            </a:r>
          </a:p>
          <a:p>
            <a:pPr lvl="1" fontAlgn="t">
              <a:lnSpc>
                <a:spcPct val="107000"/>
              </a:lnSpc>
              <a:spcBef>
                <a:spcPts val="0"/>
              </a:spcBef>
              <a:buFont typeface="Wingdings" panose="05000000000000000000" pitchFamily="2" charset="2"/>
              <a:buChar char="v"/>
            </a:pPr>
            <a:r>
              <a:rPr lang="es-PA" sz="6200" kern="50" dirty="0">
                <a:latin typeface="Arial" panose="020B0604020202020204" pitchFamily="34" charset="0"/>
                <a:cs typeface="Arial" panose="020B0604020202020204" pitchFamily="34" charset="0"/>
              </a:rPr>
              <a:t>Viernes 13 de Agosto</a:t>
            </a:r>
            <a:endParaRPr lang="es-PA" sz="6200" i="0" u="none" strike="noStrike" kern="50" dirty="0">
              <a:effectLst/>
              <a:latin typeface="Arial" panose="020B0604020202020204" pitchFamily="34" charset="0"/>
              <a:cs typeface="Arial" panose="020B0604020202020204" pitchFamily="34" charset="0"/>
            </a:endParaRPr>
          </a:p>
          <a:p>
            <a:pPr lvl="1" fontAlgn="t">
              <a:lnSpc>
                <a:spcPct val="107000"/>
              </a:lnSpc>
              <a:spcBef>
                <a:spcPts val="0"/>
              </a:spcBef>
              <a:buFont typeface="Wingdings" panose="05000000000000000000" pitchFamily="2" charset="2"/>
              <a:buChar char="v"/>
            </a:pPr>
            <a:r>
              <a:rPr lang="es-PA" sz="6200" i="0" u="none" strike="noStrike" kern="50" dirty="0">
                <a:effectLst/>
                <a:latin typeface="Arial" panose="020B0604020202020204" pitchFamily="34" charset="0"/>
                <a:cs typeface="Arial" panose="020B0604020202020204" pitchFamily="34" charset="0"/>
              </a:rPr>
              <a:t>A partir de las 9:00 am</a:t>
            </a:r>
            <a:endParaRPr lang="es-PA" sz="6200" i="0" u="none" strike="noStrike" dirty="0">
              <a:effectLst/>
              <a:latin typeface="Arial" panose="020B0604020202020204" pitchFamily="34" charset="0"/>
              <a:cs typeface="Arial" panose="020B0604020202020204" pitchFamily="34" charset="0"/>
            </a:endParaRPr>
          </a:p>
          <a:p>
            <a:endParaRPr lang="es-PA" dirty="0"/>
          </a:p>
        </p:txBody>
      </p:sp>
    </p:spTree>
    <p:extLst>
      <p:ext uri="{BB962C8B-B14F-4D97-AF65-F5344CB8AC3E}">
        <p14:creationId xmlns:p14="http://schemas.microsoft.com/office/powerpoint/2010/main" val="3772554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166BF9EE-F7AC-4FA5-AC7E-001B3A642F7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 y="228600"/>
            <a:ext cx="2851523" cy="6638625"/>
            <a:chOff x="2487613" y="285750"/>
            <a:chExt cx="2428875" cy="5654676"/>
          </a:xfrm>
        </p:grpSpPr>
        <p:sp>
          <p:nvSpPr>
            <p:cNvPr id="10" name="Freeform 11">
              <a:extLst>
                <a:ext uri="{FF2B5EF4-FFF2-40B4-BE49-F238E27FC236}">
                  <a16:creationId xmlns:a16="http://schemas.microsoft.com/office/drawing/2014/main" xmlns="" id="{3B48D182-44E3-4D8B-ACEF-F1A900BE443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1" name="Freeform 12">
              <a:extLst>
                <a:ext uri="{FF2B5EF4-FFF2-40B4-BE49-F238E27FC236}">
                  <a16:creationId xmlns:a16="http://schemas.microsoft.com/office/drawing/2014/main" xmlns="" id="{355A535A-A489-477F-A314-593AA8CAFB2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2" name="Freeform 13">
              <a:extLst>
                <a:ext uri="{FF2B5EF4-FFF2-40B4-BE49-F238E27FC236}">
                  <a16:creationId xmlns:a16="http://schemas.microsoft.com/office/drawing/2014/main" xmlns="" id="{954C2D4C-FD83-4EF4-9312-04442ABD66B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3" name="Freeform 14">
              <a:extLst>
                <a:ext uri="{FF2B5EF4-FFF2-40B4-BE49-F238E27FC236}">
                  <a16:creationId xmlns:a16="http://schemas.microsoft.com/office/drawing/2014/main" xmlns="" id="{C20701C2-CD9A-4698-BC97-E1085820C2C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4" name="Freeform 15">
              <a:extLst>
                <a:ext uri="{FF2B5EF4-FFF2-40B4-BE49-F238E27FC236}">
                  <a16:creationId xmlns:a16="http://schemas.microsoft.com/office/drawing/2014/main" xmlns="" id="{62575C35-466F-42AE-87A1-D691849AB8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5" name="Freeform 16">
              <a:extLst>
                <a:ext uri="{FF2B5EF4-FFF2-40B4-BE49-F238E27FC236}">
                  <a16:creationId xmlns:a16="http://schemas.microsoft.com/office/drawing/2014/main" xmlns="" id="{58236F37-6119-45AC-80A0-CD2C311B505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6" name="Freeform 17">
              <a:extLst>
                <a:ext uri="{FF2B5EF4-FFF2-40B4-BE49-F238E27FC236}">
                  <a16:creationId xmlns:a16="http://schemas.microsoft.com/office/drawing/2014/main" xmlns="" id="{F3FDD799-39FE-4D6F-9A64-2F472B2150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7" name="Freeform 18">
              <a:extLst>
                <a:ext uri="{FF2B5EF4-FFF2-40B4-BE49-F238E27FC236}">
                  <a16:creationId xmlns:a16="http://schemas.microsoft.com/office/drawing/2014/main" xmlns="" id="{9820D241-1D49-442C-A95A-00BC1BF9E29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8" name="Freeform 19">
              <a:extLst>
                <a:ext uri="{FF2B5EF4-FFF2-40B4-BE49-F238E27FC236}">
                  <a16:creationId xmlns:a16="http://schemas.microsoft.com/office/drawing/2014/main" xmlns="" id="{EBC2197C-B383-4866-8ABD-74222400BE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9" name="Freeform 20">
              <a:extLst>
                <a:ext uri="{FF2B5EF4-FFF2-40B4-BE49-F238E27FC236}">
                  <a16:creationId xmlns:a16="http://schemas.microsoft.com/office/drawing/2014/main" xmlns="" id="{404B06AA-FC93-4471-9DE4-56A401E70A5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0" name="Freeform 21">
              <a:extLst>
                <a:ext uri="{FF2B5EF4-FFF2-40B4-BE49-F238E27FC236}">
                  <a16:creationId xmlns:a16="http://schemas.microsoft.com/office/drawing/2014/main" xmlns="" id="{E580600C-013F-4FAF-8FB7-4CC0FA80A9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1" name="Freeform 22">
              <a:extLst>
                <a:ext uri="{FF2B5EF4-FFF2-40B4-BE49-F238E27FC236}">
                  <a16:creationId xmlns:a16="http://schemas.microsoft.com/office/drawing/2014/main" xmlns="" id="{9BFCF199-64B2-4AEE-88C4-E954ABF362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3" name="Group 22">
            <a:extLst>
              <a:ext uri="{FF2B5EF4-FFF2-40B4-BE49-F238E27FC236}">
                <a16:creationId xmlns:a16="http://schemas.microsoft.com/office/drawing/2014/main" xmlns="" id="{E312DBA5-56D8-42B2-BA94-28168C2A670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7224" y="-786"/>
            <a:ext cx="2356675" cy="6854040"/>
            <a:chOff x="6627813" y="194833"/>
            <a:chExt cx="1952625" cy="5678918"/>
          </a:xfrm>
        </p:grpSpPr>
        <p:sp>
          <p:nvSpPr>
            <p:cNvPr id="24" name="Freeform 27">
              <a:extLst>
                <a:ext uri="{FF2B5EF4-FFF2-40B4-BE49-F238E27FC236}">
                  <a16:creationId xmlns:a16="http://schemas.microsoft.com/office/drawing/2014/main" xmlns="" id="{7AD46C74-3117-46B0-B267-0F61B57CAC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5" name="Freeform 28">
              <a:extLst>
                <a:ext uri="{FF2B5EF4-FFF2-40B4-BE49-F238E27FC236}">
                  <a16:creationId xmlns:a16="http://schemas.microsoft.com/office/drawing/2014/main" xmlns="" id="{8C13B810-9664-45D8-8510-D6ED0ADD72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6" name="Freeform 29">
              <a:extLst>
                <a:ext uri="{FF2B5EF4-FFF2-40B4-BE49-F238E27FC236}">
                  <a16:creationId xmlns:a16="http://schemas.microsoft.com/office/drawing/2014/main" xmlns="" id="{10306E52-A922-4458-BCCE-C3C840CC7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7" name="Freeform 30">
              <a:extLst>
                <a:ext uri="{FF2B5EF4-FFF2-40B4-BE49-F238E27FC236}">
                  <a16:creationId xmlns:a16="http://schemas.microsoft.com/office/drawing/2014/main" xmlns="" id="{CB578819-B7E7-4250-932F-52AE2A2A9A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8" name="Freeform 31">
              <a:extLst>
                <a:ext uri="{FF2B5EF4-FFF2-40B4-BE49-F238E27FC236}">
                  <a16:creationId xmlns:a16="http://schemas.microsoft.com/office/drawing/2014/main" xmlns="" id="{454B9C91-B623-424A-B16E-F764F189D3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9" name="Freeform 32">
              <a:extLst>
                <a:ext uri="{FF2B5EF4-FFF2-40B4-BE49-F238E27FC236}">
                  <a16:creationId xmlns:a16="http://schemas.microsoft.com/office/drawing/2014/main" xmlns="" id="{EFD03C4A-8484-41E6-B458-032F1DCA70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0" name="Freeform 33">
              <a:extLst>
                <a:ext uri="{FF2B5EF4-FFF2-40B4-BE49-F238E27FC236}">
                  <a16:creationId xmlns:a16="http://schemas.microsoft.com/office/drawing/2014/main" xmlns="" id="{DDC2F3C3-1D4E-4913-9C5C-F9A65B47E5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1" name="Freeform 34">
              <a:extLst>
                <a:ext uri="{FF2B5EF4-FFF2-40B4-BE49-F238E27FC236}">
                  <a16:creationId xmlns:a16="http://schemas.microsoft.com/office/drawing/2014/main" xmlns="" id="{1E15BCA2-2420-4C53-ADE9-40FBAC2384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2" name="Freeform 35">
              <a:extLst>
                <a:ext uri="{FF2B5EF4-FFF2-40B4-BE49-F238E27FC236}">
                  <a16:creationId xmlns:a16="http://schemas.microsoft.com/office/drawing/2014/main" xmlns="" id="{73D5FBF4-7129-4C51-B603-E3BC334195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3" name="Freeform 36">
              <a:extLst>
                <a:ext uri="{FF2B5EF4-FFF2-40B4-BE49-F238E27FC236}">
                  <a16:creationId xmlns:a16="http://schemas.microsoft.com/office/drawing/2014/main" xmlns="" id="{0165B164-CE2A-494C-88FC-507232B37C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4" name="Freeform 37">
              <a:extLst>
                <a:ext uri="{FF2B5EF4-FFF2-40B4-BE49-F238E27FC236}">
                  <a16:creationId xmlns:a16="http://schemas.microsoft.com/office/drawing/2014/main" xmlns="" id="{87F127E5-B10B-4D18-BCF0-E7C3C7F401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5" name="Freeform 38">
              <a:extLst>
                <a:ext uri="{FF2B5EF4-FFF2-40B4-BE49-F238E27FC236}">
                  <a16:creationId xmlns:a16="http://schemas.microsoft.com/office/drawing/2014/main" xmlns="" id="{FC692D59-F28D-4E42-B435-225F2C6CFA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7" name="Rectangle 36">
            <a:extLst>
              <a:ext uri="{FF2B5EF4-FFF2-40B4-BE49-F238E27FC236}">
                <a16:creationId xmlns:a16="http://schemas.microsoft.com/office/drawing/2014/main" xmlns="" id="{1996130F-9AB5-4DE9-8574-3AF891C5C1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9" name="Freeform 6">
            <a:extLst>
              <a:ext uri="{FF2B5EF4-FFF2-40B4-BE49-F238E27FC236}">
                <a16:creationId xmlns:a16="http://schemas.microsoft.com/office/drawing/2014/main" xmlns="" id="{3623DEAC-F39C-45D6-86DC-1033F64295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1" name="Rectangle 40">
            <a:extLst>
              <a:ext uri="{FF2B5EF4-FFF2-40B4-BE49-F238E27FC236}">
                <a16:creationId xmlns:a16="http://schemas.microsoft.com/office/drawing/2014/main" xmlns="" id="{A692209D-B607-46C3-8560-07AF7229165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xmlns="" id="{94874638-CF15-4908-BC4B-4908744D0BA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a:extLst>
              <a:ext uri="{FF2B5EF4-FFF2-40B4-BE49-F238E27FC236}">
                <a16:creationId xmlns:a16="http://schemas.microsoft.com/office/drawing/2014/main" xmlns="" id="{CAA3FCC1-FC58-4648-9035-9DB874BEC829}"/>
              </a:ext>
            </a:extLst>
          </p:cNvPr>
          <p:cNvSpPr>
            <a:spLocks noGrp="1"/>
          </p:cNvSpPr>
          <p:nvPr>
            <p:ph type="title"/>
          </p:nvPr>
        </p:nvSpPr>
        <p:spPr>
          <a:xfrm>
            <a:off x="540279" y="967417"/>
            <a:ext cx="3778870" cy="3943250"/>
          </a:xfrm>
        </p:spPr>
        <p:txBody>
          <a:bodyPr vert="horz" lIns="91440" tIns="45720" rIns="91440" bIns="45720" rtlCol="0" anchor="b">
            <a:normAutofit/>
          </a:bodyPr>
          <a:lstStyle/>
          <a:p>
            <a:r>
              <a:rPr lang="en-US" sz="4000" dirty="0">
                <a:solidFill>
                  <a:srgbClr val="FEFFFF"/>
                </a:solidFill>
              </a:rPr>
              <a:t>Plazas </a:t>
            </a:r>
            <a:r>
              <a:rPr lang="en-US" sz="4000" dirty="0" err="1">
                <a:solidFill>
                  <a:srgbClr val="FEFFFF"/>
                </a:solidFill>
              </a:rPr>
              <a:t>Ofertadas</a:t>
            </a:r>
            <a:r>
              <a:rPr lang="en-US" sz="4000" dirty="0">
                <a:solidFill>
                  <a:srgbClr val="FEFFFF"/>
                </a:solidFill>
              </a:rPr>
              <a:t/>
            </a:r>
            <a:br>
              <a:rPr lang="en-US" sz="4000" dirty="0">
                <a:solidFill>
                  <a:srgbClr val="FEFFFF"/>
                </a:solidFill>
              </a:rPr>
            </a:br>
            <a:r>
              <a:rPr lang="en-US" sz="4000" dirty="0">
                <a:solidFill>
                  <a:srgbClr val="FEFFFF"/>
                </a:solidFill>
              </a:rPr>
              <a:t/>
            </a:r>
            <a:br>
              <a:rPr lang="en-US" sz="4000" dirty="0">
                <a:solidFill>
                  <a:srgbClr val="FEFFFF"/>
                </a:solidFill>
              </a:rPr>
            </a:br>
            <a:r>
              <a:rPr lang="en-US" sz="4000" dirty="0">
                <a:solidFill>
                  <a:srgbClr val="FEFFFF"/>
                </a:solidFill>
              </a:rPr>
              <a:t> </a:t>
            </a:r>
          </a:p>
        </p:txBody>
      </p:sp>
      <p:sp>
        <p:nvSpPr>
          <p:cNvPr id="45" name="Freeform 5">
            <a:extLst>
              <a:ext uri="{FF2B5EF4-FFF2-40B4-BE49-F238E27FC236}">
                <a16:creationId xmlns:a16="http://schemas.microsoft.com/office/drawing/2014/main" xmlns="" id="{5F1B8348-CD6E-4561-A704-C232D9A2676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aphicFrame>
        <p:nvGraphicFramePr>
          <p:cNvPr id="4" name="Tabla 3">
            <a:extLst>
              <a:ext uri="{FF2B5EF4-FFF2-40B4-BE49-F238E27FC236}">
                <a16:creationId xmlns:a16="http://schemas.microsoft.com/office/drawing/2014/main" xmlns="" id="{861FF9AE-DEB4-417F-8EB8-043DDB4705B7}"/>
              </a:ext>
            </a:extLst>
          </p:cNvPr>
          <p:cNvGraphicFramePr>
            <a:graphicFrameLocks noGrp="1"/>
          </p:cNvGraphicFramePr>
          <p:nvPr>
            <p:extLst>
              <p:ext uri="{D42A27DB-BD31-4B8C-83A1-F6EECF244321}">
                <p14:modId xmlns:p14="http://schemas.microsoft.com/office/powerpoint/2010/main" val="1077353246"/>
              </p:ext>
            </p:extLst>
          </p:nvPr>
        </p:nvGraphicFramePr>
        <p:xfrm>
          <a:off x="4658747" y="228600"/>
          <a:ext cx="7037384" cy="6440287"/>
        </p:xfrm>
        <a:graphic>
          <a:graphicData uri="http://schemas.openxmlformats.org/drawingml/2006/table">
            <a:tbl>
              <a:tblPr firstRow="1" bandRow="1">
                <a:tableStyleId>{5C22544A-7EE6-4342-B048-85BDC9FD1C3A}</a:tableStyleId>
              </a:tblPr>
              <a:tblGrid>
                <a:gridCol w="2581123">
                  <a:extLst>
                    <a:ext uri="{9D8B030D-6E8A-4147-A177-3AD203B41FA5}">
                      <a16:colId xmlns:a16="http://schemas.microsoft.com/office/drawing/2014/main" xmlns="" val="2568845672"/>
                    </a:ext>
                  </a:extLst>
                </a:gridCol>
                <a:gridCol w="1414025">
                  <a:extLst>
                    <a:ext uri="{9D8B030D-6E8A-4147-A177-3AD203B41FA5}">
                      <a16:colId xmlns:a16="http://schemas.microsoft.com/office/drawing/2014/main" xmlns="" val="3127456686"/>
                    </a:ext>
                  </a:extLst>
                </a:gridCol>
                <a:gridCol w="1101152">
                  <a:extLst>
                    <a:ext uri="{9D8B030D-6E8A-4147-A177-3AD203B41FA5}">
                      <a16:colId xmlns:a16="http://schemas.microsoft.com/office/drawing/2014/main" xmlns="" val="1864766563"/>
                    </a:ext>
                  </a:extLst>
                </a:gridCol>
                <a:gridCol w="1941084">
                  <a:extLst>
                    <a:ext uri="{9D8B030D-6E8A-4147-A177-3AD203B41FA5}">
                      <a16:colId xmlns:a16="http://schemas.microsoft.com/office/drawing/2014/main" xmlns="" val="164531379"/>
                    </a:ext>
                  </a:extLst>
                </a:gridCol>
              </a:tblGrid>
              <a:tr h="577806">
                <a:tc rowSpan="2">
                  <a:txBody>
                    <a:bodyPr/>
                    <a:lstStyle/>
                    <a:p>
                      <a:pPr algn="ctr" fontAlgn="ctr"/>
                      <a:r>
                        <a:rPr lang="es-PA" sz="1200" b="1" u="none" strike="noStrike" dirty="0">
                          <a:effectLst/>
                        </a:rPr>
                        <a:t>Especialidad </a:t>
                      </a:r>
                      <a:endParaRPr lang="es-PA" sz="1200" b="1" i="0" u="none" strike="noStrike" dirty="0">
                        <a:solidFill>
                          <a:srgbClr val="000000"/>
                        </a:solidFill>
                        <a:effectLst/>
                        <a:latin typeface="Calibri" panose="020F0502020204030204" pitchFamily="34" charset="0"/>
                      </a:endParaRPr>
                    </a:p>
                  </a:txBody>
                  <a:tcPr marL="6312" marR="6312" marT="6312" marB="0" anchor="ctr"/>
                </a:tc>
                <a:tc gridSpan="2">
                  <a:txBody>
                    <a:bodyPr/>
                    <a:lstStyle/>
                    <a:p>
                      <a:pPr algn="ctr" fontAlgn="ctr"/>
                      <a:r>
                        <a:rPr lang="es-PA" sz="1200" b="1" u="none" strike="noStrike">
                          <a:effectLst/>
                        </a:rPr>
                        <a:t>Plazas ofertadas</a:t>
                      </a:r>
                      <a:endParaRPr lang="es-PA" sz="1200" b="1" i="0" u="none" strike="noStrike">
                        <a:solidFill>
                          <a:srgbClr val="000000"/>
                        </a:solidFill>
                        <a:effectLst/>
                        <a:latin typeface="Calibri" panose="020F0502020204030204" pitchFamily="34" charset="0"/>
                      </a:endParaRPr>
                    </a:p>
                  </a:txBody>
                  <a:tcPr marL="6312" marR="6312" marT="6312" marB="0" anchor="ctr"/>
                </a:tc>
                <a:tc hMerge="1">
                  <a:txBody>
                    <a:bodyPr/>
                    <a:lstStyle/>
                    <a:p>
                      <a:endParaRPr lang="es-PA"/>
                    </a:p>
                  </a:txBody>
                  <a:tcPr/>
                </a:tc>
                <a:tc rowSpan="2">
                  <a:txBody>
                    <a:bodyPr/>
                    <a:lstStyle/>
                    <a:p>
                      <a:pPr algn="ctr" fontAlgn="t"/>
                      <a:endParaRPr lang="es-PA" sz="1200" b="1" u="none" strike="noStrike" dirty="0">
                        <a:effectLst/>
                      </a:endParaRPr>
                    </a:p>
                    <a:p>
                      <a:pPr algn="ctr" fontAlgn="t"/>
                      <a:r>
                        <a:rPr lang="es-PA" sz="1200" b="1" u="none" strike="noStrike" dirty="0">
                          <a:effectLst/>
                        </a:rPr>
                        <a:t>Total de Plazas Ofertadas</a:t>
                      </a:r>
                      <a:endParaRPr lang="es-PA" sz="1200" b="1" i="0" u="none" strike="noStrike" dirty="0">
                        <a:solidFill>
                          <a:srgbClr val="000000"/>
                        </a:solidFill>
                        <a:effectLst/>
                        <a:latin typeface="Calibri" panose="020F0502020204030204" pitchFamily="34" charset="0"/>
                      </a:endParaRPr>
                    </a:p>
                  </a:txBody>
                  <a:tcPr marL="6312" marR="6312" marT="6312" marB="0"/>
                </a:tc>
                <a:extLst>
                  <a:ext uri="{0D108BD9-81ED-4DB2-BD59-A6C34878D82A}">
                    <a16:rowId xmlns:a16="http://schemas.microsoft.com/office/drawing/2014/main" xmlns="" val="379462735"/>
                  </a:ext>
                </a:extLst>
              </a:tr>
              <a:tr h="256896">
                <a:tc vMerge="1">
                  <a:txBody>
                    <a:bodyPr/>
                    <a:lstStyle/>
                    <a:p>
                      <a:endParaRPr lang="es-PA"/>
                    </a:p>
                  </a:txBody>
                  <a:tcPr/>
                </a:tc>
                <a:tc>
                  <a:txBody>
                    <a:bodyPr/>
                    <a:lstStyle/>
                    <a:p>
                      <a:pPr algn="ctr" fontAlgn="b"/>
                      <a:r>
                        <a:rPr lang="es-PA" sz="1600" b="1" u="none" strike="noStrike" dirty="0">
                          <a:effectLst/>
                        </a:rPr>
                        <a:t>MINSA</a:t>
                      </a:r>
                      <a:endParaRPr lang="es-PA" sz="1600" b="1" i="0" u="none" strike="noStrike" dirty="0">
                        <a:solidFill>
                          <a:srgbClr val="000000"/>
                        </a:solidFill>
                        <a:effectLst/>
                        <a:latin typeface="Calibri" panose="020F0502020204030204" pitchFamily="34" charset="0"/>
                      </a:endParaRPr>
                    </a:p>
                  </a:txBody>
                  <a:tcPr marL="6312" marR="6312" marT="6312" marB="0" anchor="b"/>
                </a:tc>
                <a:tc>
                  <a:txBody>
                    <a:bodyPr/>
                    <a:lstStyle/>
                    <a:p>
                      <a:pPr algn="ctr" fontAlgn="b"/>
                      <a:r>
                        <a:rPr lang="es-PA" sz="1600" b="1" u="none" strike="noStrike" dirty="0">
                          <a:effectLst/>
                        </a:rPr>
                        <a:t>CSS</a:t>
                      </a:r>
                      <a:endParaRPr lang="es-PA" sz="1600" b="1" i="0" u="none" strike="noStrike" dirty="0">
                        <a:solidFill>
                          <a:srgbClr val="000000"/>
                        </a:solidFill>
                        <a:effectLst/>
                        <a:latin typeface="Calibri" panose="020F0502020204030204" pitchFamily="34" charset="0"/>
                      </a:endParaRPr>
                    </a:p>
                  </a:txBody>
                  <a:tcPr marL="6312" marR="6312" marT="6312" marB="0" anchor="b"/>
                </a:tc>
                <a:tc vMerge="1">
                  <a:txBody>
                    <a:bodyPr/>
                    <a:lstStyle/>
                    <a:p>
                      <a:endParaRPr lang="es-PA"/>
                    </a:p>
                  </a:txBody>
                  <a:tcPr/>
                </a:tc>
                <a:extLst>
                  <a:ext uri="{0D108BD9-81ED-4DB2-BD59-A6C34878D82A}">
                    <a16:rowId xmlns:a16="http://schemas.microsoft.com/office/drawing/2014/main" xmlns="" val="2782733549"/>
                  </a:ext>
                </a:extLst>
              </a:tr>
              <a:tr h="256896">
                <a:tc>
                  <a:txBody>
                    <a:bodyPr/>
                    <a:lstStyle/>
                    <a:p>
                      <a:pPr algn="l" fontAlgn="b"/>
                      <a:r>
                        <a:rPr lang="es-PA" sz="1600" b="1" u="none" strike="noStrike" dirty="0">
                          <a:effectLst/>
                          <a:latin typeface="+mj-lt"/>
                        </a:rPr>
                        <a:t>Anestesia</a:t>
                      </a:r>
                      <a:endParaRPr lang="es-PA" sz="1600" b="1" i="0" u="none" strike="noStrike" dirty="0">
                        <a:solidFill>
                          <a:srgbClr val="000000"/>
                        </a:solidFill>
                        <a:effectLst/>
                        <a:latin typeface="+mj-lt"/>
                      </a:endParaRPr>
                    </a:p>
                  </a:txBody>
                  <a:tcPr marL="6312" marR="6312" marT="6312" marB="0" anchor="b"/>
                </a:tc>
                <a:tc>
                  <a:txBody>
                    <a:bodyPr/>
                    <a:lstStyle/>
                    <a:p>
                      <a:pPr algn="ctr" fontAlgn="b"/>
                      <a:r>
                        <a:rPr lang="es-PA" sz="1200" b="1" i="0" u="none" strike="noStrike" dirty="0">
                          <a:solidFill>
                            <a:srgbClr val="000000"/>
                          </a:solidFill>
                          <a:effectLst/>
                          <a:latin typeface="+mj-lt"/>
                        </a:rPr>
                        <a:t>6</a:t>
                      </a:r>
                    </a:p>
                  </a:txBody>
                  <a:tcPr marL="6312" marR="6312" marT="6312" marB="0" anchor="b"/>
                </a:tc>
                <a:tc>
                  <a:txBody>
                    <a:bodyPr/>
                    <a:lstStyle/>
                    <a:p>
                      <a:pPr algn="ctr" fontAlgn="b"/>
                      <a:r>
                        <a:rPr lang="es-PA" sz="1200" b="1" i="0" u="none" strike="noStrike" dirty="0">
                          <a:solidFill>
                            <a:srgbClr val="000000"/>
                          </a:solidFill>
                          <a:effectLst/>
                          <a:latin typeface="+mj-lt"/>
                        </a:rPr>
                        <a:t>4</a:t>
                      </a:r>
                    </a:p>
                  </a:txBody>
                  <a:tcPr marL="6312" marR="6312" marT="6312" marB="0" anchor="b"/>
                </a:tc>
                <a:tc>
                  <a:txBody>
                    <a:bodyPr/>
                    <a:lstStyle/>
                    <a:p>
                      <a:pPr algn="ctr" fontAlgn="b"/>
                      <a:r>
                        <a:rPr lang="es-PA" sz="1200" b="1" u="none" strike="noStrike" dirty="0">
                          <a:effectLst/>
                          <a:latin typeface="+mj-lt"/>
                        </a:rPr>
                        <a:t>10</a:t>
                      </a:r>
                      <a:endParaRPr lang="es-PA" sz="1200" b="1" i="0" u="none" strike="noStrike" dirty="0">
                        <a:solidFill>
                          <a:srgbClr val="000000"/>
                        </a:solidFill>
                        <a:effectLst/>
                        <a:latin typeface="+mj-lt"/>
                      </a:endParaRPr>
                    </a:p>
                  </a:txBody>
                  <a:tcPr marL="6312" marR="6312" marT="6312" marB="0" anchor="b"/>
                </a:tc>
                <a:extLst>
                  <a:ext uri="{0D108BD9-81ED-4DB2-BD59-A6C34878D82A}">
                    <a16:rowId xmlns:a16="http://schemas.microsoft.com/office/drawing/2014/main" xmlns="" val="2272664751"/>
                  </a:ext>
                </a:extLst>
              </a:tr>
              <a:tr h="256896">
                <a:tc>
                  <a:txBody>
                    <a:bodyPr/>
                    <a:lstStyle/>
                    <a:p>
                      <a:pPr algn="l" fontAlgn="b"/>
                      <a:r>
                        <a:rPr lang="es-PA" sz="1600" b="1" u="none" strike="noStrike" dirty="0">
                          <a:effectLst/>
                          <a:latin typeface="+mj-lt"/>
                        </a:rPr>
                        <a:t>Cirugía General</a:t>
                      </a:r>
                      <a:endParaRPr lang="es-PA" sz="1600" b="1" i="0" u="none" strike="noStrike" dirty="0">
                        <a:solidFill>
                          <a:srgbClr val="000000"/>
                        </a:solidFill>
                        <a:effectLst/>
                        <a:latin typeface="+mj-lt"/>
                      </a:endParaRPr>
                    </a:p>
                  </a:txBody>
                  <a:tcPr marL="6312" marR="6312" marT="6312" marB="0" anchor="b"/>
                </a:tc>
                <a:tc>
                  <a:txBody>
                    <a:bodyPr/>
                    <a:lstStyle/>
                    <a:p>
                      <a:pPr algn="ctr" fontAlgn="b"/>
                      <a:r>
                        <a:rPr lang="es-PA" sz="1200" b="1" i="0" u="none" strike="noStrike" dirty="0">
                          <a:solidFill>
                            <a:srgbClr val="000000"/>
                          </a:solidFill>
                          <a:effectLst/>
                          <a:latin typeface="+mj-lt"/>
                        </a:rPr>
                        <a:t>4</a:t>
                      </a:r>
                    </a:p>
                  </a:txBody>
                  <a:tcPr marL="6312" marR="6312" marT="6312" marB="0" anchor="b"/>
                </a:tc>
                <a:tc>
                  <a:txBody>
                    <a:bodyPr/>
                    <a:lstStyle/>
                    <a:p>
                      <a:pPr algn="ctr" fontAlgn="b"/>
                      <a:r>
                        <a:rPr lang="es-PA" sz="1200" b="1" i="0" u="none" strike="noStrike" dirty="0">
                          <a:solidFill>
                            <a:srgbClr val="000000"/>
                          </a:solidFill>
                          <a:effectLst/>
                          <a:latin typeface="+mj-lt"/>
                        </a:rPr>
                        <a:t>2</a:t>
                      </a:r>
                    </a:p>
                  </a:txBody>
                  <a:tcPr marL="6312" marR="6312" marT="6312" marB="0" anchor="b"/>
                </a:tc>
                <a:tc>
                  <a:txBody>
                    <a:bodyPr/>
                    <a:lstStyle/>
                    <a:p>
                      <a:pPr algn="ctr" fontAlgn="b"/>
                      <a:r>
                        <a:rPr lang="es-PA" sz="1200" b="1" i="0" u="none" strike="noStrike" dirty="0">
                          <a:solidFill>
                            <a:srgbClr val="000000"/>
                          </a:solidFill>
                          <a:effectLst/>
                          <a:latin typeface="+mj-lt"/>
                        </a:rPr>
                        <a:t>6</a:t>
                      </a:r>
                    </a:p>
                  </a:txBody>
                  <a:tcPr marL="6312" marR="6312" marT="6312" marB="0" anchor="b"/>
                </a:tc>
                <a:extLst>
                  <a:ext uri="{0D108BD9-81ED-4DB2-BD59-A6C34878D82A}">
                    <a16:rowId xmlns:a16="http://schemas.microsoft.com/office/drawing/2014/main" xmlns="" val="3978677699"/>
                  </a:ext>
                </a:extLst>
              </a:tr>
              <a:tr h="256896">
                <a:tc>
                  <a:txBody>
                    <a:bodyPr/>
                    <a:lstStyle/>
                    <a:p>
                      <a:pPr algn="l" fontAlgn="b"/>
                      <a:r>
                        <a:rPr lang="es-PA" sz="1600" b="1" u="none" strike="noStrike" dirty="0">
                          <a:effectLst/>
                          <a:latin typeface="+mj-lt"/>
                        </a:rPr>
                        <a:t>Cirugía Cardiovascular</a:t>
                      </a:r>
                      <a:endParaRPr lang="es-PA" sz="1600" b="1" i="0" u="none" strike="noStrike" dirty="0">
                        <a:solidFill>
                          <a:srgbClr val="000000"/>
                        </a:solidFill>
                        <a:effectLst/>
                        <a:latin typeface="+mj-lt"/>
                      </a:endParaRPr>
                    </a:p>
                  </a:txBody>
                  <a:tcPr marL="6312" marR="6312" marT="6312" marB="0" anchor="b"/>
                </a:tc>
                <a:tc>
                  <a:txBody>
                    <a:bodyPr/>
                    <a:lstStyle/>
                    <a:p>
                      <a:pPr algn="ctr" fontAlgn="b"/>
                      <a:r>
                        <a:rPr lang="es-PA" sz="1200" b="1" i="0" u="none" strike="noStrike" dirty="0">
                          <a:solidFill>
                            <a:srgbClr val="000000"/>
                          </a:solidFill>
                          <a:effectLst/>
                          <a:latin typeface="+mj-lt"/>
                        </a:rPr>
                        <a:t>1</a:t>
                      </a:r>
                    </a:p>
                  </a:txBody>
                  <a:tcPr marL="6312" marR="6312" marT="6312" marB="0" anchor="b"/>
                </a:tc>
                <a:tc>
                  <a:txBody>
                    <a:bodyPr/>
                    <a:lstStyle/>
                    <a:p>
                      <a:pPr algn="ctr" fontAlgn="b"/>
                      <a:r>
                        <a:rPr lang="es-PA" sz="1200" b="1" u="none" strike="noStrike" dirty="0">
                          <a:effectLst/>
                          <a:latin typeface="+mj-lt"/>
                        </a:rPr>
                        <a:t>2</a:t>
                      </a:r>
                      <a:endParaRPr lang="es-PA" sz="1200" b="1" i="0" u="none" strike="noStrike" dirty="0">
                        <a:solidFill>
                          <a:srgbClr val="000000"/>
                        </a:solidFill>
                        <a:effectLst/>
                        <a:latin typeface="+mj-lt"/>
                      </a:endParaRPr>
                    </a:p>
                  </a:txBody>
                  <a:tcPr marL="6312" marR="6312" marT="6312" marB="0" anchor="b"/>
                </a:tc>
                <a:tc>
                  <a:txBody>
                    <a:bodyPr/>
                    <a:lstStyle/>
                    <a:p>
                      <a:pPr algn="ctr" fontAlgn="b"/>
                      <a:r>
                        <a:rPr lang="es-PA" sz="1200" b="1" i="0" u="none" strike="noStrike" dirty="0">
                          <a:solidFill>
                            <a:srgbClr val="000000"/>
                          </a:solidFill>
                          <a:effectLst/>
                          <a:latin typeface="+mj-lt"/>
                        </a:rPr>
                        <a:t>3</a:t>
                      </a:r>
                    </a:p>
                  </a:txBody>
                  <a:tcPr marL="6312" marR="6312" marT="6312" marB="0" anchor="b"/>
                </a:tc>
                <a:extLst>
                  <a:ext uri="{0D108BD9-81ED-4DB2-BD59-A6C34878D82A}">
                    <a16:rowId xmlns:a16="http://schemas.microsoft.com/office/drawing/2014/main" xmlns="" val="757218416"/>
                  </a:ext>
                </a:extLst>
              </a:tr>
              <a:tr h="256896">
                <a:tc>
                  <a:txBody>
                    <a:bodyPr/>
                    <a:lstStyle/>
                    <a:p>
                      <a:pPr algn="l" fontAlgn="b"/>
                      <a:r>
                        <a:rPr lang="es-PA" sz="1600" b="1" i="0" u="none" strike="noStrike" dirty="0">
                          <a:solidFill>
                            <a:srgbClr val="000000"/>
                          </a:solidFill>
                          <a:effectLst/>
                          <a:latin typeface="+mj-lt"/>
                        </a:rPr>
                        <a:t>Cirugía Vascular</a:t>
                      </a:r>
                    </a:p>
                  </a:txBody>
                  <a:tcPr marL="6312" marR="6312" marT="6312" marB="0" anchor="b"/>
                </a:tc>
                <a:tc>
                  <a:txBody>
                    <a:bodyPr/>
                    <a:lstStyle/>
                    <a:p>
                      <a:pPr algn="ctr" fontAlgn="b"/>
                      <a:r>
                        <a:rPr lang="es-PA" sz="1200" b="1" u="none" strike="noStrike">
                          <a:effectLst/>
                          <a:latin typeface="+mj-lt"/>
                        </a:rPr>
                        <a:t>2</a:t>
                      </a:r>
                      <a:endParaRPr lang="es-PA" sz="1200" b="1" i="0" u="none" strike="noStrike">
                        <a:solidFill>
                          <a:srgbClr val="000000"/>
                        </a:solidFill>
                        <a:effectLst/>
                        <a:latin typeface="+mj-lt"/>
                      </a:endParaRPr>
                    </a:p>
                  </a:txBody>
                  <a:tcPr marL="6312" marR="6312" marT="6312" marB="0" anchor="b"/>
                </a:tc>
                <a:tc>
                  <a:txBody>
                    <a:bodyPr/>
                    <a:lstStyle/>
                    <a:p>
                      <a:pPr algn="ctr" fontAlgn="b"/>
                      <a:r>
                        <a:rPr lang="es-PA" sz="1200" b="1" u="none" strike="noStrike" dirty="0">
                          <a:effectLst/>
                          <a:latin typeface="+mj-lt"/>
                        </a:rPr>
                        <a:t>1</a:t>
                      </a:r>
                      <a:endParaRPr lang="es-PA" sz="1200" b="1" i="0" u="none" strike="noStrike" dirty="0">
                        <a:solidFill>
                          <a:srgbClr val="000000"/>
                        </a:solidFill>
                        <a:effectLst/>
                        <a:latin typeface="+mj-lt"/>
                      </a:endParaRPr>
                    </a:p>
                  </a:txBody>
                  <a:tcPr marL="6312" marR="6312" marT="6312" marB="0" anchor="b"/>
                </a:tc>
                <a:tc>
                  <a:txBody>
                    <a:bodyPr/>
                    <a:lstStyle/>
                    <a:p>
                      <a:pPr algn="ctr" fontAlgn="b"/>
                      <a:r>
                        <a:rPr lang="es-PA" sz="1200" b="1" u="none" strike="noStrike" dirty="0">
                          <a:effectLst/>
                          <a:latin typeface="+mj-lt"/>
                        </a:rPr>
                        <a:t>3</a:t>
                      </a:r>
                      <a:endParaRPr lang="es-PA" sz="1200" b="1" i="0" u="none" strike="noStrike" dirty="0">
                        <a:solidFill>
                          <a:srgbClr val="000000"/>
                        </a:solidFill>
                        <a:effectLst/>
                        <a:latin typeface="+mj-lt"/>
                      </a:endParaRPr>
                    </a:p>
                  </a:txBody>
                  <a:tcPr marL="6312" marR="6312" marT="6312" marB="0" anchor="b"/>
                </a:tc>
                <a:extLst>
                  <a:ext uri="{0D108BD9-81ED-4DB2-BD59-A6C34878D82A}">
                    <a16:rowId xmlns:a16="http://schemas.microsoft.com/office/drawing/2014/main" xmlns="" val="4270698917"/>
                  </a:ext>
                </a:extLst>
              </a:tr>
              <a:tr h="256896">
                <a:tc>
                  <a:txBody>
                    <a:bodyPr/>
                    <a:lstStyle/>
                    <a:p>
                      <a:pPr algn="l" fontAlgn="b"/>
                      <a:r>
                        <a:rPr lang="es-PA" sz="1600" b="1" u="none" strike="noStrike" dirty="0">
                          <a:effectLst/>
                          <a:latin typeface="+mj-lt"/>
                        </a:rPr>
                        <a:t>Geriatría</a:t>
                      </a:r>
                      <a:endParaRPr lang="es-PA" sz="1600" b="1" i="0" u="none" strike="noStrike" dirty="0">
                        <a:solidFill>
                          <a:srgbClr val="000000"/>
                        </a:solidFill>
                        <a:effectLst/>
                        <a:latin typeface="+mj-lt"/>
                      </a:endParaRPr>
                    </a:p>
                  </a:txBody>
                  <a:tcPr marL="6312" marR="6312" marT="6312" marB="0" anchor="b"/>
                </a:tc>
                <a:tc>
                  <a:txBody>
                    <a:bodyPr/>
                    <a:lstStyle/>
                    <a:p>
                      <a:pPr algn="ctr" fontAlgn="b"/>
                      <a:r>
                        <a:rPr lang="es-PA" sz="1200" b="1" i="0" u="none" strike="noStrike" dirty="0">
                          <a:solidFill>
                            <a:srgbClr val="000000"/>
                          </a:solidFill>
                          <a:effectLst/>
                          <a:latin typeface="+mj-lt"/>
                        </a:rPr>
                        <a:t>3</a:t>
                      </a:r>
                    </a:p>
                  </a:txBody>
                  <a:tcPr marL="6312" marR="6312" marT="6312" marB="0" anchor="b"/>
                </a:tc>
                <a:tc>
                  <a:txBody>
                    <a:bodyPr/>
                    <a:lstStyle/>
                    <a:p>
                      <a:pPr algn="ctr" fontAlgn="b"/>
                      <a:r>
                        <a:rPr lang="es-PA" sz="1200" b="1" i="0" u="none" strike="noStrike" dirty="0">
                          <a:solidFill>
                            <a:srgbClr val="000000"/>
                          </a:solidFill>
                          <a:effectLst/>
                          <a:latin typeface="+mj-lt"/>
                        </a:rPr>
                        <a:t>1</a:t>
                      </a:r>
                    </a:p>
                  </a:txBody>
                  <a:tcPr marL="6312" marR="6312" marT="6312" marB="0" anchor="b"/>
                </a:tc>
                <a:tc>
                  <a:txBody>
                    <a:bodyPr/>
                    <a:lstStyle/>
                    <a:p>
                      <a:pPr algn="ctr" fontAlgn="b"/>
                      <a:r>
                        <a:rPr lang="es-PA" sz="1200" b="1" i="0" u="none" strike="noStrike" dirty="0">
                          <a:solidFill>
                            <a:srgbClr val="000000"/>
                          </a:solidFill>
                          <a:effectLst/>
                          <a:latin typeface="+mj-lt"/>
                        </a:rPr>
                        <a:t>4</a:t>
                      </a:r>
                    </a:p>
                  </a:txBody>
                  <a:tcPr marL="6312" marR="6312" marT="6312" marB="0" anchor="b"/>
                </a:tc>
                <a:extLst>
                  <a:ext uri="{0D108BD9-81ED-4DB2-BD59-A6C34878D82A}">
                    <a16:rowId xmlns:a16="http://schemas.microsoft.com/office/drawing/2014/main" xmlns="" val="2285240227"/>
                  </a:ext>
                </a:extLst>
              </a:tr>
              <a:tr h="256896">
                <a:tc>
                  <a:txBody>
                    <a:bodyPr/>
                    <a:lstStyle/>
                    <a:p>
                      <a:pPr algn="l" fontAlgn="b"/>
                      <a:r>
                        <a:rPr lang="es-PA" sz="1600" b="1" u="none" strike="noStrike">
                          <a:effectLst/>
                          <a:latin typeface="+mj-lt"/>
                        </a:rPr>
                        <a:t>Ginecología-obst</a:t>
                      </a:r>
                      <a:endParaRPr lang="es-PA" sz="1600" b="1" i="0" u="none" strike="noStrike">
                        <a:solidFill>
                          <a:srgbClr val="000000"/>
                        </a:solidFill>
                        <a:effectLst/>
                        <a:latin typeface="+mj-lt"/>
                      </a:endParaRPr>
                    </a:p>
                  </a:txBody>
                  <a:tcPr marL="6312" marR="6312" marT="6312" marB="0" anchor="b"/>
                </a:tc>
                <a:tc>
                  <a:txBody>
                    <a:bodyPr/>
                    <a:lstStyle/>
                    <a:p>
                      <a:pPr algn="ctr" fontAlgn="b"/>
                      <a:r>
                        <a:rPr lang="es-PA" sz="1200" b="1" i="0" u="none" strike="noStrike" dirty="0">
                          <a:solidFill>
                            <a:srgbClr val="000000"/>
                          </a:solidFill>
                          <a:effectLst/>
                          <a:latin typeface="+mj-lt"/>
                        </a:rPr>
                        <a:t>2</a:t>
                      </a:r>
                    </a:p>
                  </a:txBody>
                  <a:tcPr marL="6312" marR="6312" marT="6312" marB="0" anchor="b"/>
                </a:tc>
                <a:tc>
                  <a:txBody>
                    <a:bodyPr/>
                    <a:lstStyle/>
                    <a:p>
                      <a:pPr algn="ctr" fontAlgn="b"/>
                      <a:r>
                        <a:rPr lang="es-PA" sz="1200" b="1" i="0" u="none" strike="noStrike" dirty="0">
                          <a:solidFill>
                            <a:srgbClr val="000000"/>
                          </a:solidFill>
                          <a:effectLst/>
                          <a:latin typeface="+mj-lt"/>
                        </a:rPr>
                        <a:t>4</a:t>
                      </a:r>
                    </a:p>
                  </a:txBody>
                  <a:tcPr marL="6312" marR="6312" marT="6312" marB="0" anchor="b"/>
                </a:tc>
                <a:tc>
                  <a:txBody>
                    <a:bodyPr/>
                    <a:lstStyle/>
                    <a:p>
                      <a:pPr algn="ctr" fontAlgn="b"/>
                      <a:r>
                        <a:rPr lang="es-PA" sz="1200" b="1" i="0" u="none" strike="noStrike" dirty="0">
                          <a:solidFill>
                            <a:srgbClr val="000000"/>
                          </a:solidFill>
                          <a:effectLst/>
                          <a:latin typeface="+mj-lt"/>
                        </a:rPr>
                        <a:t>6</a:t>
                      </a:r>
                    </a:p>
                  </a:txBody>
                  <a:tcPr marL="6312" marR="6312" marT="6312" marB="0" anchor="b"/>
                </a:tc>
                <a:extLst>
                  <a:ext uri="{0D108BD9-81ED-4DB2-BD59-A6C34878D82A}">
                    <a16:rowId xmlns:a16="http://schemas.microsoft.com/office/drawing/2014/main" xmlns="" val="3282684956"/>
                  </a:ext>
                </a:extLst>
              </a:tr>
              <a:tr h="256896">
                <a:tc>
                  <a:txBody>
                    <a:bodyPr/>
                    <a:lstStyle/>
                    <a:p>
                      <a:pPr algn="l" fontAlgn="b"/>
                      <a:r>
                        <a:rPr lang="es-PA" sz="1600" b="1" u="none" strike="noStrike" dirty="0">
                          <a:effectLst/>
                          <a:latin typeface="+mj-lt"/>
                        </a:rPr>
                        <a:t>Medicina Legal</a:t>
                      </a:r>
                      <a:endParaRPr lang="es-PA" sz="1600" b="1" i="0" u="none" strike="noStrike" dirty="0">
                        <a:solidFill>
                          <a:srgbClr val="000000"/>
                        </a:solidFill>
                        <a:effectLst/>
                        <a:latin typeface="+mj-lt"/>
                      </a:endParaRPr>
                    </a:p>
                  </a:txBody>
                  <a:tcPr marL="6312" marR="6312" marT="6312" marB="0" anchor="b"/>
                </a:tc>
                <a:tc>
                  <a:txBody>
                    <a:bodyPr/>
                    <a:lstStyle/>
                    <a:p>
                      <a:pPr algn="ctr" fontAlgn="b"/>
                      <a:r>
                        <a:rPr lang="es-PA" sz="1200" b="1" i="0" u="none" strike="noStrike" dirty="0">
                          <a:solidFill>
                            <a:srgbClr val="000000"/>
                          </a:solidFill>
                          <a:effectLst/>
                          <a:latin typeface="+mj-lt"/>
                        </a:rPr>
                        <a:t>1</a:t>
                      </a:r>
                    </a:p>
                  </a:txBody>
                  <a:tcPr marL="6312" marR="6312" marT="6312" marB="0" anchor="b"/>
                </a:tc>
                <a:tc>
                  <a:txBody>
                    <a:bodyPr/>
                    <a:lstStyle/>
                    <a:p>
                      <a:pPr algn="ctr" fontAlgn="b"/>
                      <a:r>
                        <a:rPr lang="es-PA" sz="1200" b="1" i="0" u="none" strike="noStrike" dirty="0">
                          <a:solidFill>
                            <a:srgbClr val="000000"/>
                          </a:solidFill>
                          <a:effectLst/>
                          <a:latin typeface="+mj-lt"/>
                        </a:rPr>
                        <a:t>0</a:t>
                      </a:r>
                    </a:p>
                  </a:txBody>
                  <a:tcPr marL="6312" marR="6312" marT="6312" marB="0" anchor="b"/>
                </a:tc>
                <a:tc>
                  <a:txBody>
                    <a:bodyPr/>
                    <a:lstStyle/>
                    <a:p>
                      <a:pPr algn="ctr" fontAlgn="b"/>
                      <a:r>
                        <a:rPr lang="es-PA" sz="1200" b="1" i="0" u="none" strike="noStrike" dirty="0">
                          <a:solidFill>
                            <a:srgbClr val="000000"/>
                          </a:solidFill>
                          <a:effectLst/>
                          <a:latin typeface="+mj-lt"/>
                        </a:rPr>
                        <a:t>1</a:t>
                      </a:r>
                    </a:p>
                  </a:txBody>
                  <a:tcPr marL="6312" marR="6312" marT="6312" marB="0" anchor="b"/>
                </a:tc>
                <a:extLst>
                  <a:ext uri="{0D108BD9-81ED-4DB2-BD59-A6C34878D82A}">
                    <a16:rowId xmlns:a16="http://schemas.microsoft.com/office/drawing/2014/main" xmlns="" val="25467307"/>
                  </a:ext>
                </a:extLst>
              </a:tr>
              <a:tr h="473750">
                <a:tc>
                  <a:txBody>
                    <a:bodyPr/>
                    <a:lstStyle/>
                    <a:p>
                      <a:pPr algn="l" fontAlgn="b"/>
                      <a:r>
                        <a:rPr lang="es-PA" sz="1600" b="1" u="none" strike="noStrike" dirty="0">
                          <a:effectLst/>
                          <a:latin typeface="+mj-lt"/>
                        </a:rPr>
                        <a:t>Medicina Familiar</a:t>
                      </a:r>
                      <a:endParaRPr lang="es-PA" sz="1600" b="1" i="0" u="none" strike="noStrike" dirty="0">
                        <a:solidFill>
                          <a:srgbClr val="000000"/>
                        </a:solidFill>
                        <a:effectLst/>
                        <a:latin typeface="+mj-lt"/>
                      </a:endParaRPr>
                    </a:p>
                  </a:txBody>
                  <a:tcPr marL="6312" marR="6312" marT="6312" marB="0" anchor="b"/>
                </a:tc>
                <a:tc>
                  <a:txBody>
                    <a:bodyPr/>
                    <a:lstStyle/>
                    <a:p>
                      <a:pPr algn="ctr" fontAlgn="b"/>
                      <a:r>
                        <a:rPr lang="es-PA" sz="1200" b="1" i="0" u="none" strike="noStrike" dirty="0">
                          <a:solidFill>
                            <a:srgbClr val="000000"/>
                          </a:solidFill>
                          <a:effectLst/>
                          <a:latin typeface="+mj-lt"/>
                        </a:rPr>
                        <a:t>1</a:t>
                      </a:r>
                    </a:p>
                  </a:txBody>
                  <a:tcPr marL="6312" marR="6312" marT="6312" marB="0" anchor="b"/>
                </a:tc>
                <a:tc>
                  <a:txBody>
                    <a:bodyPr/>
                    <a:lstStyle/>
                    <a:p>
                      <a:pPr algn="ctr" fontAlgn="b"/>
                      <a:r>
                        <a:rPr lang="es-PA" sz="1200" b="1" i="0" u="none" strike="noStrike" dirty="0">
                          <a:solidFill>
                            <a:srgbClr val="000000"/>
                          </a:solidFill>
                          <a:effectLst/>
                          <a:latin typeface="+mj-lt"/>
                        </a:rPr>
                        <a:t>2</a:t>
                      </a:r>
                    </a:p>
                  </a:txBody>
                  <a:tcPr marL="6312" marR="6312" marT="6312" marB="0" anchor="b"/>
                </a:tc>
                <a:tc>
                  <a:txBody>
                    <a:bodyPr/>
                    <a:lstStyle/>
                    <a:p>
                      <a:pPr algn="ctr" fontAlgn="b"/>
                      <a:r>
                        <a:rPr lang="es-PA" sz="1200" b="1" i="0" u="none" strike="noStrike" dirty="0">
                          <a:solidFill>
                            <a:srgbClr val="000000"/>
                          </a:solidFill>
                          <a:effectLst/>
                          <a:latin typeface="+mj-lt"/>
                        </a:rPr>
                        <a:t>3</a:t>
                      </a:r>
                    </a:p>
                  </a:txBody>
                  <a:tcPr marL="6312" marR="6312" marT="6312" marB="0" anchor="b"/>
                </a:tc>
                <a:extLst>
                  <a:ext uri="{0D108BD9-81ED-4DB2-BD59-A6C34878D82A}">
                    <a16:rowId xmlns:a16="http://schemas.microsoft.com/office/drawing/2014/main" xmlns="" val="2817508207"/>
                  </a:ext>
                </a:extLst>
              </a:tr>
              <a:tr h="256896">
                <a:tc>
                  <a:txBody>
                    <a:bodyPr/>
                    <a:lstStyle/>
                    <a:p>
                      <a:pPr algn="l" fontAlgn="b"/>
                      <a:r>
                        <a:rPr lang="es-PA" sz="1600" b="1" u="none" strike="noStrike" dirty="0">
                          <a:effectLst/>
                          <a:latin typeface="+mj-lt"/>
                        </a:rPr>
                        <a:t>Medicina Interna/</a:t>
                      </a:r>
                    </a:p>
                    <a:p>
                      <a:pPr algn="l" fontAlgn="b"/>
                      <a:r>
                        <a:rPr lang="es-PA" sz="1600" b="1" u="none" strike="noStrike" dirty="0" err="1">
                          <a:effectLst/>
                          <a:latin typeface="+mj-lt"/>
                        </a:rPr>
                        <a:t>M.Hospitalista</a:t>
                      </a:r>
                      <a:endParaRPr lang="es-PA" sz="1600" b="1" i="0" u="none" strike="noStrike" dirty="0">
                        <a:solidFill>
                          <a:srgbClr val="000000"/>
                        </a:solidFill>
                        <a:effectLst/>
                        <a:latin typeface="+mj-lt"/>
                      </a:endParaRPr>
                    </a:p>
                  </a:txBody>
                  <a:tcPr marL="6312" marR="6312" marT="6312" marB="0" anchor="b"/>
                </a:tc>
                <a:tc>
                  <a:txBody>
                    <a:bodyPr/>
                    <a:lstStyle/>
                    <a:p>
                      <a:pPr algn="ctr" fontAlgn="b"/>
                      <a:r>
                        <a:rPr lang="es-PA" sz="1200" b="1" i="0" u="none" strike="noStrike" dirty="0">
                          <a:solidFill>
                            <a:srgbClr val="000000"/>
                          </a:solidFill>
                          <a:effectLst/>
                          <a:latin typeface="+mj-lt"/>
                        </a:rPr>
                        <a:t>0</a:t>
                      </a:r>
                    </a:p>
                  </a:txBody>
                  <a:tcPr marL="6312" marR="6312" marT="6312" marB="0" anchor="b"/>
                </a:tc>
                <a:tc>
                  <a:txBody>
                    <a:bodyPr/>
                    <a:lstStyle/>
                    <a:p>
                      <a:pPr algn="ctr" fontAlgn="b"/>
                      <a:r>
                        <a:rPr lang="es-PA" sz="1200" b="1" i="0" u="none" strike="noStrike" dirty="0">
                          <a:solidFill>
                            <a:srgbClr val="000000"/>
                          </a:solidFill>
                          <a:effectLst/>
                          <a:latin typeface="+mj-lt"/>
                        </a:rPr>
                        <a:t>4(2/2)</a:t>
                      </a:r>
                    </a:p>
                  </a:txBody>
                  <a:tcPr marL="6312" marR="6312" marT="6312" marB="0" anchor="b"/>
                </a:tc>
                <a:tc>
                  <a:txBody>
                    <a:bodyPr/>
                    <a:lstStyle/>
                    <a:p>
                      <a:pPr algn="ctr" fontAlgn="b"/>
                      <a:r>
                        <a:rPr lang="es-PA" sz="1200" b="1" u="none" strike="noStrike" dirty="0">
                          <a:effectLst/>
                          <a:latin typeface="+mj-lt"/>
                        </a:rPr>
                        <a:t>4</a:t>
                      </a:r>
                      <a:endParaRPr lang="es-PA" sz="1200" b="1" i="0" u="none" strike="noStrike" dirty="0">
                        <a:solidFill>
                          <a:srgbClr val="000000"/>
                        </a:solidFill>
                        <a:effectLst/>
                        <a:latin typeface="+mj-lt"/>
                      </a:endParaRPr>
                    </a:p>
                  </a:txBody>
                  <a:tcPr marL="6312" marR="6312" marT="6312" marB="0" anchor="b"/>
                </a:tc>
                <a:extLst>
                  <a:ext uri="{0D108BD9-81ED-4DB2-BD59-A6C34878D82A}">
                    <a16:rowId xmlns:a16="http://schemas.microsoft.com/office/drawing/2014/main" xmlns="" val="3454103260"/>
                  </a:ext>
                </a:extLst>
              </a:tr>
              <a:tr h="256896">
                <a:tc>
                  <a:txBody>
                    <a:bodyPr/>
                    <a:lstStyle/>
                    <a:p>
                      <a:pPr algn="l" fontAlgn="b"/>
                      <a:r>
                        <a:rPr lang="es-PA" sz="1600" b="1" u="none" strike="noStrike">
                          <a:effectLst/>
                          <a:latin typeface="+mj-lt"/>
                        </a:rPr>
                        <a:t>Neurocirugía</a:t>
                      </a:r>
                      <a:endParaRPr lang="es-PA" sz="1600" b="1" i="0" u="none" strike="noStrike">
                        <a:solidFill>
                          <a:srgbClr val="000000"/>
                        </a:solidFill>
                        <a:effectLst/>
                        <a:latin typeface="+mj-lt"/>
                      </a:endParaRPr>
                    </a:p>
                  </a:txBody>
                  <a:tcPr marL="6312" marR="6312" marT="6312" marB="0" anchor="b"/>
                </a:tc>
                <a:tc>
                  <a:txBody>
                    <a:bodyPr/>
                    <a:lstStyle/>
                    <a:p>
                      <a:pPr algn="ctr" fontAlgn="b"/>
                      <a:r>
                        <a:rPr lang="es-PA" sz="1200" b="1" i="0" u="none" strike="noStrike" dirty="0">
                          <a:solidFill>
                            <a:srgbClr val="000000"/>
                          </a:solidFill>
                          <a:effectLst/>
                          <a:latin typeface="+mj-lt"/>
                        </a:rPr>
                        <a:t>0</a:t>
                      </a:r>
                    </a:p>
                  </a:txBody>
                  <a:tcPr marL="6312" marR="6312" marT="6312" marB="0" anchor="b"/>
                </a:tc>
                <a:tc>
                  <a:txBody>
                    <a:bodyPr/>
                    <a:lstStyle/>
                    <a:p>
                      <a:pPr algn="ctr" fontAlgn="b"/>
                      <a:r>
                        <a:rPr lang="es-PA" sz="1200" b="1" i="0" u="none" strike="noStrike" dirty="0">
                          <a:solidFill>
                            <a:srgbClr val="000000"/>
                          </a:solidFill>
                          <a:effectLst/>
                          <a:latin typeface="+mj-lt"/>
                        </a:rPr>
                        <a:t>1</a:t>
                      </a:r>
                    </a:p>
                  </a:txBody>
                  <a:tcPr marL="6312" marR="6312" marT="6312" marB="0" anchor="b"/>
                </a:tc>
                <a:tc>
                  <a:txBody>
                    <a:bodyPr/>
                    <a:lstStyle/>
                    <a:p>
                      <a:pPr algn="ctr" fontAlgn="b"/>
                      <a:r>
                        <a:rPr lang="es-PA" sz="1200" b="1" u="none" strike="noStrike" dirty="0">
                          <a:effectLst/>
                          <a:latin typeface="+mj-lt"/>
                        </a:rPr>
                        <a:t>1</a:t>
                      </a:r>
                      <a:endParaRPr lang="es-PA" sz="1200" b="1" i="0" u="none" strike="noStrike" dirty="0">
                        <a:solidFill>
                          <a:srgbClr val="000000"/>
                        </a:solidFill>
                        <a:effectLst/>
                        <a:latin typeface="+mj-lt"/>
                      </a:endParaRPr>
                    </a:p>
                  </a:txBody>
                  <a:tcPr marL="6312" marR="6312" marT="6312" marB="0" anchor="b"/>
                </a:tc>
                <a:extLst>
                  <a:ext uri="{0D108BD9-81ED-4DB2-BD59-A6C34878D82A}">
                    <a16:rowId xmlns:a16="http://schemas.microsoft.com/office/drawing/2014/main" xmlns="" val="1010894046"/>
                  </a:ext>
                </a:extLst>
              </a:tr>
              <a:tr h="256896">
                <a:tc>
                  <a:txBody>
                    <a:bodyPr/>
                    <a:lstStyle/>
                    <a:p>
                      <a:pPr algn="l" fontAlgn="b"/>
                      <a:r>
                        <a:rPr lang="es-PA" sz="1600" b="1" i="0" u="none" strike="noStrike" dirty="0">
                          <a:solidFill>
                            <a:srgbClr val="000000"/>
                          </a:solidFill>
                          <a:effectLst/>
                          <a:latin typeface="+mj-lt"/>
                        </a:rPr>
                        <a:t>Neurología</a:t>
                      </a:r>
                    </a:p>
                  </a:txBody>
                  <a:tcPr marL="6312" marR="6312" marT="6312" marB="0" anchor="b"/>
                </a:tc>
                <a:tc>
                  <a:txBody>
                    <a:bodyPr/>
                    <a:lstStyle/>
                    <a:p>
                      <a:pPr algn="ctr" fontAlgn="b"/>
                      <a:r>
                        <a:rPr lang="es-PA" sz="1200" b="1" i="0" u="none" strike="noStrike" dirty="0">
                          <a:solidFill>
                            <a:srgbClr val="000000"/>
                          </a:solidFill>
                          <a:effectLst/>
                          <a:latin typeface="+mj-lt"/>
                        </a:rPr>
                        <a:t>1</a:t>
                      </a:r>
                    </a:p>
                  </a:txBody>
                  <a:tcPr marL="6312" marR="6312" marT="6312" marB="0" anchor="b"/>
                </a:tc>
                <a:tc>
                  <a:txBody>
                    <a:bodyPr/>
                    <a:lstStyle/>
                    <a:p>
                      <a:pPr algn="ctr" fontAlgn="b"/>
                      <a:r>
                        <a:rPr lang="es-PA" sz="1200" b="1" i="0" u="none" strike="noStrike" dirty="0">
                          <a:solidFill>
                            <a:srgbClr val="000000"/>
                          </a:solidFill>
                          <a:effectLst/>
                          <a:latin typeface="+mj-lt"/>
                        </a:rPr>
                        <a:t>0</a:t>
                      </a:r>
                    </a:p>
                  </a:txBody>
                  <a:tcPr marL="6312" marR="6312" marT="6312" marB="0" anchor="b"/>
                </a:tc>
                <a:tc>
                  <a:txBody>
                    <a:bodyPr/>
                    <a:lstStyle/>
                    <a:p>
                      <a:pPr algn="ctr" fontAlgn="b"/>
                      <a:r>
                        <a:rPr lang="es-PA" sz="1200" b="1" i="0" u="none" strike="noStrike" dirty="0">
                          <a:solidFill>
                            <a:srgbClr val="000000"/>
                          </a:solidFill>
                          <a:effectLst/>
                          <a:latin typeface="+mj-lt"/>
                        </a:rPr>
                        <a:t>1</a:t>
                      </a:r>
                    </a:p>
                  </a:txBody>
                  <a:tcPr marL="6312" marR="6312" marT="6312" marB="0" anchor="b"/>
                </a:tc>
                <a:extLst>
                  <a:ext uri="{0D108BD9-81ED-4DB2-BD59-A6C34878D82A}">
                    <a16:rowId xmlns:a16="http://schemas.microsoft.com/office/drawing/2014/main" xmlns="" val="2885405449"/>
                  </a:ext>
                </a:extLst>
              </a:tr>
              <a:tr h="256896">
                <a:tc>
                  <a:txBody>
                    <a:bodyPr/>
                    <a:lstStyle/>
                    <a:p>
                      <a:pPr algn="l" fontAlgn="b"/>
                      <a:r>
                        <a:rPr lang="es-PA" sz="1600" b="1" u="none" strike="noStrike" dirty="0">
                          <a:effectLst/>
                          <a:latin typeface="+mj-lt"/>
                        </a:rPr>
                        <a:t>Oftalmología</a:t>
                      </a:r>
                      <a:endParaRPr lang="es-PA" sz="1600" b="1" i="0" u="none" strike="noStrike" dirty="0">
                        <a:solidFill>
                          <a:srgbClr val="000000"/>
                        </a:solidFill>
                        <a:effectLst/>
                        <a:latin typeface="+mj-lt"/>
                      </a:endParaRPr>
                    </a:p>
                  </a:txBody>
                  <a:tcPr marL="6312" marR="6312" marT="6312" marB="0" anchor="b"/>
                </a:tc>
                <a:tc>
                  <a:txBody>
                    <a:bodyPr/>
                    <a:lstStyle/>
                    <a:p>
                      <a:pPr algn="ctr" fontAlgn="b"/>
                      <a:r>
                        <a:rPr lang="es-PA" sz="1200" b="1" i="0" u="none" strike="noStrike" dirty="0">
                          <a:solidFill>
                            <a:srgbClr val="000000"/>
                          </a:solidFill>
                          <a:effectLst/>
                          <a:latin typeface="+mj-lt"/>
                        </a:rPr>
                        <a:t>0</a:t>
                      </a:r>
                    </a:p>
                  </a:txBody>
                  <a:tcPr marL="6312" marR="6312" marT="6312" marB="0" anchor="b"/>
                </a:tc>
                <a:tc>
                  <a:txBody>
                    <a:bodyPr/>
                    <a:lstStyle/>
                    <a:p>
                      <a:pPr algn="ctr" fontAlgn="b"/>
                      <a:r>
                        <a:rPr lang="es-PA" sz="1200" b="1" i="0" u="none" strike="noStrike" dirty="0">
                          <a:solidFill>
                            <a:srgbClr val="000000"/>
                          </a:solidFill>
                          <a:effectLst/>
                          <a:latin typeface="+mj-lt"/>
                        </a:rPr>
                        <a:t>3</a:t>
                      </a:r>
                    </a:p>
                  </a:txBody>
                  <a:tcPr marL="6312" marR="6312" marT="6312" marB="0" anchor="b"/>
                </a:tc>
                <a:tc>
                  <a:txBody>
                    <a:bodyPr/>
                    <a:lstStyle/>
                    <a:p>
                      <a:pPr algn="ctr" fontAlgn="b"/>
                      <a:r>
                        <a:rPr lang="es-PA" sz="1200" b="1" i="0" u="none" strike="noStrike" dirty="0">
                          <a:solidFill>
                            <a:srgbClr val="000000"/>
                          </a:solidFill>
                          <a:effectLst/>
                          <a:latin typeface="+mj-lt"/>
                        </a:rPr>
                        <a:t>3</a:t>
                      </a:r>
                    </a:p>
                  </a:txBody>
                  <a:tcPr marL="6312" marR="6312" marT="6312" marB="0" anchor="b"/>
                </a:tc>
                <a:extLst>
                  <a:ext uri="{0D108BD9-81ED-4DB2-BD59-A6C34878D82A}">
                    <a16:rowId xmlns:a16="http://schemas.microsoft.com/office/drawing/2014/main" xmlns="" val="2565943660"/>
                  </a:ext>
                </a:extLst>
              </a:tr>
              <a:tr h="256896">
                <a:tc>
                  <a:txBody>
                    <a:bodyPr/>
                    <a:lstStyle/>
                    <a:p>
                      <a:pPr algn="l" fontAlgn="b"/>
                      <a:r>
                        <a:rPr lang="es-PA" sz="1600" b="1" u="none" strike="noStrike">
                          <a:effectLst/>
                          <a:latin typeface="+mj-lt"/>
                        </a:rPr>
                        <a:t>Ortopedia</a:t>
                      </a:r>
                      <a:endParaRPr lang="es-PA" sz="1600" b="1" i="0" u="none" strike="noStrike">
                        <a:solidFill>
                          <a:srgbClr val="000000"/>
                        </a:solidFill>
                        <a:effectLst/>
                        <a:latin typeface="+mj-lt"/>
                      </a:endParaRPr>
                    </a:p>
                  </a:txBody>
                  <a:tcPr marL="6312" marR="6312" marT="6312" marB="0" anchor="b"/>
                </a:tc>
                <a:tc>
                  <a:txBody>
                    <a:bodyPr/>
                    <a:lstStyle/>
                    <a:p>
                      <a:pPr algn="ctr" fontAlgn="b"/>
                      <a:r>
                        <a:rPr lang="es-PA" sz="1200" b="1" i="0" u="none" strike="noStrike" dirty="0">
                          <a:solidFill>
                            <a:srgbClr val="000000"/>
                          </a:solidFill>
                          <a:effectLst/>
                          <a:latin typeface="+mj-lt"/>
                        </a:rPr>
                        <a:t>1</a:t>
                      </a:r>
                    </a:p>
                  </a:txBody>
                  <a:tcPr marL="6312" marR="6312" marT="6312" marB="0" anchor="b"/>
                </a:tc>
                <a:tc>
                  <a:txBody>
                    <a:bodyPr/>
                    <a:lstStyle/>
                    <a:p>
                      <a:pPr algn="ctr" fontAlgn="b"/>
                      <a:r>
                        <a:rPr lang="es-PA" sz="1200" b="1" i="0" u="none" strike="noStrike" dirty="0">
                          <a:solidFill>
                            <a:srgbClr val="000000"/>
                          </a:solidFill>
                          <a:effectLst/>
                          <a:latin typeface="+mj-lt"/>
                        </a:rPr>
                        <a:t>0</a:t>
                      </a:r>
                    </a:p>
                  </a:txBody>
                  <a:tcPr marL="6312" marR="6312" marT="6312" marB="0" anchor="b"/>
                </a:tc>
                <a:tc>
                  <a:txBody>
                    <a:bodyPr/>
                    <a:lstStyle/>
                    <a:p>
                      <a:pPr algn="ctr" fontAlgn="b"/>
                      <a:r>
                        <a:rPr lang="es-PA" sz="1200" b="1" i="0" u="none" strike="noStrike" dirty="0">
                          <a:solidFill>
                            <a:srgbClr val="000000"/>
                          </a:solidFill>
                          <a:effectLst/>
                          <a:latin typeface="+mj-lt"/>
                        </a:rPr>
                        <a:t>1</a:t>
                      </a:r>
                    </a:p>
                  </a:txBody>
                  <a:tcPr marL="6312" marR="6312" marT="6312" marB="0" anchor="b"/>
                </a:tc>
                <a:extLst>
                  <a:ext uri="{0D108BD9-81ED-4DB2-BD59-A6C34878D82A}">
                    <a16:rowId xmlns:a16="http://schemas.microsoft.com/office/drawing/2014/main" xmlns="" val="2516296801"/>
                  </a:ext>
                </a:extLst>
              </a:tr>
              <a:tr h="256896">
                <a:tc>
                  <a:txBody>
                    <a:bodyPr/>
                    <a:lstStyle/>
                    <a:p>
                      <a:pPr algn="l" fontAlgn="b"/>
                      <a:r>
                        <a:rPr lang="es-PA" sz="1600" b="1" u="none" strike="noStrike">
                          <a:effectLst/>
                          <a:latin typeface="+mj-lt"/>
                        </a:rPr>
                        <a:t>Patología</a:t>
                      </a:r>
                      <a:endParaRPr lang="es-PA" sz="1600" b="1" i="0" u="none" strike="noStrike">
                        <a:solidFill>
                          <a:srgbClr val="000000"/>
                        </a:solidFill>
                        <a:effectLst/>
                        <a:latin typeface="+mj-lt"/>
                      </a:endParaRPr>
                    </a:p>
                  </a:txBody>
                  <a:tcPr marL="6312" marR="6312" marT="6312" marB="0" anchor="b"/>
                </a:tc>
                <a:tc>
                  <a:txBody>
                    <a:bodyPr/>
                    <a:lstStyle/>
                    <a:p>
                      <a:pPr algn="ctr" fontAlgn="b"/>
                      <a:r>
                        <a:rPr lang="es-PA" sz="1200" b="1" i="0" u="none" strike="noStrike" dirty="0">
                          <a:solidFill>
                            <a:srgbClr val="000000"/>
                          </a:solidFill>
                          <a:effectLst/>
                          <a:latin typeface="+mj-lt"/>
                        </a:rPr>
                        <a:t>1</a:t>
                      </a:r>
                    </a:p>
                  </a:txBody>
                  <a:tcPr marL="6312" marR="6312" marT="6312" marB="0" anchor="b"/>
                </a:tc>
                <a:tc>
                  <a:txBody>
                    <a:bodyPr/>
                    <a:lstStyle/>
                    <a:p>
                      <a:pPr algn="ctr" fontAlgn="b"/>
                      <a:r>
                        <a:rPr lang="es-PA" sz="1200" b="1" i="0" u="none" strike="noStrike" dirty="0">
                          <a:solidFill>
                            <a:srgbClr val="000000"/>
                          </a:solidFill>
                          <a:effectLst/>
                          <a:latin typeface="+mj-lt"/>
                        </a:rPr>
                        <a:t>2</a:t>
                      </a:r>
                    </a:p>
                  </a:txBody>
                  <a:tcPr marL="6312" marR="6312" marT="6312" marB="0" anchor="b"/>
                </a:tc>
                <a:tc>
                  <a:txBody>
                    <a:bodyPr/>
                    <a:lstStyle/>
                    <a:p>
                      <a:pPr algn="ctr" fontAlgn="b"/>
                      <a:r>
                        <a:rPr lang="es-PA" sz="1200" b="1" u="none" strike="noStrike" dirty="0">
                          <a:effectLst/>
                          <a:latin typeface="+mj-lt"/>
                        </a:rPr>
                        <a:t>3</a:t>
                      </a:r>
                      <a:endParaRPr lang="es-PA" sz="1200" b="1" i="0" u="none" strike="noStrike" dirty="0">
                        <a:solidFill>
                          <a:srgbClr val="000000"/>
                        </a:solidFill>
                        <a:effectLst/>
                        <a:latin typeface="+mj-lt"/>
                      </a:endParaRPr>
                    </a:p>
                  </a:txBody>
                  <a:tcPr marL="6312" marR="6312" marT="6312" marB="0" anchor="b"/>
                </a:tc>
                <a:extLst>
                  <a:ext uri="{0D108BD9-81ED-4DB2-BD59-A6C34878D82A}">
                    <a16:rowId xmlns:a16="http://schemas.microsoft.com/office/drawing/2014/main" xmlns="" val="771113622"/>
                  </a:ext>
                </a:extLst>
              </a:tr>
              <a:tr h="256896">
                <a:tc>
                  <a:txBody>
                    <a:bodyPr/>
                    <a:lstStyle/>
                    <a:p>
                      <a:pPr algn="l" fontAlgn="b"/>
                      <a:r>
                        <a:rPr lang="es-PA" sz="1600" b="1" u="none" strike="noStrike">
                          <a:effectLst/>
                          <a:latin typeface="+mj-lt"/>
                        </a:rPr>
                        <a:t>Pediatría</a:t>
                      </a:r>
                      <a:endParaRPr lang="es-PA" sz="1600" b="1" i="0" u="none" strike="noStrike">
                        <a:solidFill>
                          <a:srgbClr val="000000"/>
                        </a:solidFill>
                        <a:effectLst/>
                        <a:latin typeface="+mj-lt"/>
                      </a:endParaRPr>
                    </a:p>
                  </a:txBody>
                  <a:tcPr marL="6312" marR="6312" marT="6312" marB="0" anchor="b"/>
                </a:tc>
                <a:tc>
                  <a:txBody>
                    <a:bodyPr/>
                    <a:lstStyle/>
                    <a:p>
                      <a:pPr algn="ctr" fontAlgn="b"/>
                      <a:r>
                        <a:rPr lang="es-PA" sz="1200" b="1" i="0" u="none" strike="noStrike" dirty="0">
                          <a:solidFill>
                            <a:srgbClr val="000000"/>
                          </a:solidFill>
                          <a:effectLst/>
                          <a:latin typeface="+mj-lt"/>
                        </a:rPr>
                        <a:t>14</a:t>
                      </a:r>
                    </a:p>
                  </a:txBody>
                  <a:tcPr marL="6312" marR="6312" marT="6312" marB="0" anchor="b"/>
                </a:tc>
                <a:tc>
                  <a:txBody>
                    <a:bodyPr/>
                    <a:lstStyle/>
                    <a:p>
                      <a:pPr algn="ctr" fontAlgn="b"/>
                      <a:r>
                        <a:rPr lang="es-PA" sz="1200" b="1" i="0" u="none" strike="noStrike" dirty="0">
                          <a:solidFill>
                            <a:srgbClr val="000000"/>
                          </a:solidFill>
                          <a:effectLst/>
                          <a:latin typeface="+mj-lt"/>
                        </a:rPr>
                        <a:t>3</a:t>
                      </a:r>
                    </a:p>
                  </a:txBody>
                  <a:tcPr marL="6312" marR="6312" marT="6312" marB="0" anchor="b"/>
                </a:tc>
                <a:tc>
                  <a:txBody>
                    <a:bodyPr/>
                    <a:lstStyle/>
                    <a:p>
                      <a:pPr algn="ctr" fontAlgn="b"/>
                      <a:r>
                        <a:rPr lang="es-PA" sz="1200" b="1" i="0" u="none" strike="noStrike" dirty="0">
                          <a:solidFill>
                            <a:srgbClr val="000000"/>
                          </a:solidFill>
                          <a:effectLst/>
                          <a:latin typeface="+mj-lt"/>
                        </a:rPr>
                        <a:t>17</a:t>
                      </a:r>
                    </a:p>
                  </a:txBody>
                  <a:tcPr marL="6312" marR="6312" marT="6312" marB="0" anchor="b"/>
                </a:tc>
                <a:extLst>
                  <a:ext uri="{0D108BD9-81ED-4DB2-BD59-A6C34878D82A}">
                    <a16:rowId xmlns:a16="http://schemas.microsoft.com/office/drawing/2014/main" xmlns="" val="2722294373"/>
                  </a:ext>
                </a:extLst>
              </a:tr>
              <a:tr h="256896">
                <a:tc>
                  <a:txBody>
                    <a:bodyPr/>
                    <a:lstStyle/>
                    <a:p>
                      <a:pPr algn="l" fontAlgn="b"/>
                      <a:r>
                        <a:rPr lang="es-PA" sz="1600" b="1" u="none" strike="noStrike">
                          <a:effectLst/>
                          <a:latin typeface="+mj-lt"/>
                        </a:rPr>
                        <a:t>Radiología</a:t>
                      </a:r>
                      <a:endParaRPr lang="es-PA" sz="1600" b="1" i="0" u="none" strike="noStrike">
                        <a:solidFill>
                          <a:srgbClr val="000000"/>
                        </a:solidFill>
                        <a:effectLst/>
                        <a:latin typeface="+mj-lt"/>
                      </a:endParaRPr>
                    </a:p>
                  </a:txBody>
                  <a:tcPr marL="6312" marR="6312" marT="6312" marB="0" anchor="b"/>
                </a:tc>
                <a:tc>
                  <a:txBody>
                    <a:bodyPr/>
                    <a:lstStyle/>
                    <a:p>
                      <a:pPr algn="ctr" fontAlgn="b"/>
                      <a:r>
                        <a:rPr lang="es-PA" sz="1200" b="1" i="0" u="none" strike="noStrike" dirty="0">
                          <a:solidFill>
                            <a:srgbClr val="000000"/>
                          </a:solidFill>
                          <a:effectLst/>
                          <a:latin typeface="+mj-lt"/>
                        </a:rPr>
                        <a:t>2</a:t>
                      </a:r>
                    </a:p>
                  </a:txBody>
                  <a:tcPr marL="6312" marR="6312" marT="6312" marB="0" anchor="b"/>
                </a:tc>
                <a:tc>
                  <a:txBody>
                    <a:bodyPr/>
                    <a:lstStyle/>
                    <a:p>
                      <a:pPr algn="ctr" fontAlgn="b"/>
                      <a:r>
                        <a:rPr lang="es-PA" sz="1200" b="1" i="0" u="none" strike="noStrike" dirty="0">
                          <a:solidFill>
                            <a:srgbClr val="000000"/>
                          </a:solidFill>
                          <a:effectLst/>
                          <a:latin typeface="+mj-lt"/>
                        </a:rPr>
                        <a:t>2</a:t>
                      </a:r>
                    </a:p>
                  </a:txBody>
                  <a:tcPr marL="6312" marR="6312" marT="6312" marB="0" anchor="b"/>
                </a:tc>
                <a:tc>
                  <a:txBody>
                    <a:bodyPr/>
                    <a:lstStyle/>
                    <a:p>
                      <a:pPr algn="ctr" fontAlgn="b"/>
                      <a:r>
                        <a:rPr lang="es-PA" sz="1200" b="1" i="0" u="none" strike="noStrike" dirty="0">
                          <a:solidFill>
                            <a:srgbClr val="000000"/>
                          </a:solidFill>
                          <a:effectLst/>
                          <a:latin typeface="+mj-lt"/>
                        </a:rPr>
                        <a:t>4</a:t>
                      </a:r>
                    </a:p>
                  </a:txBody>
                  <a:tcPr marL="6312" marR="6312" marT="6312" marB="0" anchor="b"/>
                </a:tc>
                <a:extLst>
                  <a:ext uri="{0D108BD9-81ED-4DB2-BD59-A6C34878D82A}">
                    <a16:rowId xmlns:a16="http://schemas.microsoft.com/office/drawing/2014/main" xmlns="" val="924868813"/>
                  </a:ext>
                </a:extLst>
              </a:tr>
              <a:tr h="256896">
                <a:tc>
                  <a:txBody>
                    <a:bodyPr/>
                    <a:lstStyle/>
                    <a:p>
                      <a:pPr algn="l" fontAlgn="b"/>
                      <a:r>
                        <a:rPr lang="es-PA" sz="1600" b="1" i="0" u="none" strike="noStrike" dirty="0">
                          <a:solidFill>
                            <a:srgbClr val="000000"/>
                          </a:solidFill>
                          <a:effectLst/>
                          <a:latin typeface="+mj-lt"/>
                        </a:rPr>
                        <a:t>Radio Oncología</a:t>
                      </a:r>
                    </a:p>
                  </a:txBody>
                  <a:tcPr marL="6312" marR="6312" marT="6312" marB="0" anchor="b"/>
                </a:tc>
                <a:tc>
                  <a:txBody>
                    <a:bodyPr/>
                    <a:lstStyle/>
                    <a:p>
                      <a:pPr algn="ctr" fontAlgn="b"/>
                      <a:r>
                        <a:rPr lang="es-PA" sz="1200" b="1" i="0" u="none" strike="noStrike" dirty="0">
                          <a:solidFill>
                            <a:srgbClr val="000000"/>
                          </a:solidFill>
                          <a:effectLst/>
                          <a:latin typeface="+mj-lt"/>
                        </a:rPr>
                        <a:t>1</a:t>
                      </a:r>
                    </a:p>
                  </a:txBody>
                  <a:tcPr marL="6312" marR="6312" marT="6312" marB="0" anchor="b"/>
                </a:tc>
                <a:tc>
                  <a:txBody>
                    <a:bodyPr/>
                    <a:lstStyle/>
                    <a:p>
                      <a:pPr algn="ctr" fontAlgn="b"/>
                      <a:r>
                        <a:rPr lang="es-PA" sz="1200" b="1" i="0" u="none" strike="noStrike" dirty="0">
                          <a:solidFill>
                            <a:srgbClr val="000000"/>
                          </a:solidFill>
                          <a:effectLst/>
                          <a:latin typeface="+mj-lt"/>
                        </a:rPr>
                        <a:t>0</a:t>
                      </a:r>
                    </a:p>
                  </a:txBody>
                  <a:tcPr marL="6312" marR="6312" marT="6312" marB="0" anchor="b"/>
                </a:tc>
                <a:tc>
                  <a:txBody>
                    <a:bodyPr/>
                    <a:lstStyle/>
                    <a:p>
                      <a:pPr algn="ctr" fontAlgn="b"/>
                      <a:r>
                        <a:rPr lang="es-PA" sz="1200" b="1" i="0" u="none" strike="noStrike" dirty="0">
                          <a:solidFill>
                            <a:srgbClr val="000000"/>
                          </a:solidFill>
                          <a:effectLst/>
                          <a:latin typeface="+mj-lt"/>
                        </a:rPr>
                        <a:t>1</a:t>
                      </a:r>
                    </a:p>
                  </a:txBody>
                  <a:tcPr marL="6312" marR="6312" marT="6312" marB="0" anchor="b"/>
                </a:tc>
                <a:extLst>
                  <a:ext uri="{0D108BD9-81ED-4DB2-BD59-A6C34878D82A}">
                    <a16:rowId xmlns:a16="http://schemas.microsoft.com/office/drawing/2014/main" xmlns="" val="1945053381"/>
                  </a:ext>
                </a:extLst>
              </a:tr>
              <a:tr h="256896">
                <a:tc>
                  <a:txBody>
                    <a:bodyPr/>
                    <a:lstStyle/>
                    <a:p>
                      <a:pPr algn="l" fontAlgn="b"/>
                      <a:r>
                        <a:rPr lang="es-PA" sz="1600" b="1" u="none" strike="noStrike">
                          <a:effectLst/>
                          <a:latin typeface="+mj-lt"/>
                        </a:rPr>
                        <a:t>Urologia</a:t>
                      </a:r>
                      <a:endParaRPr lang="es-PA" sz="1600" b="1" i="0" u="none" strike="noStrike">
                        <a:solidFill>
                          <a:srgbClr val="000000"/>
                        </a:solidFill>
                        <a:effectLst/>
                        <a:latin typeface="+mj-lt"/>
                      </a:endParaRPr>
                    </a:p>
                  </a:txBody>
                  <a:tcPr marL="6312" marR="6312" marT="6312" marB="0" anchor="b"/>
                </a:tc>
                <a:tc>
                  <a:txBody>
                    <a:bodyPr/>
                    <a:lstStyle/>
                    <a:p>
                      <a:pPr algn="ctr" fontAlgn="b"/>
                      <a:r>
                        <a:rPr lang="es-PA" sz="1200" b="1" u="none" strike="noStrike">
                          <a:effectLst/>
                          <a:latin typeface="+mj-lt"/>
                        </a:rPr>
                        <a:t>0</a:t>
                      </a:r>
                      <a:endParaRPr lang="es-PA" sz="1200" b="1" i="0" u="none" strike="noStrike">
                        <a:solidFill>
                          <a:srgbClr val="000000"/>
                        </a:solidFill>
                        <a:effectLst/>
                        <a:latin typeface="+mj-lt"/>
                      </a:endParaRPr>
                    </a:p>
                  </a:txBody>
                  <a:tcPr marL="6312" marR="6312" marT="6312" marB="0" anchor="b"/>
                </a:tc>
                <a:tc>
                  <a:txBody>
                    <a:bodyPr/>
                    <a:lstStyle/>
                    <a:p>
                      <a:pPr algn="ctr" fontAlgn="b"/>
                      <a:r>
                        <a:rPr lang="es-PA" sz="1200" b="1" u="none" strike="noStrike">
                          <a:effectLst/>
                          <a:latin typeface="+mj-lt"/>
                        </a:rPr>
                        <a:t>2</a:t>
                      </a:r>
                      <a:endParaRPr lang="es-PA" sz="1200" b="1" i="0" u="none" strike="noStrike">
                        <a:solidFill>
                          <a:srgbClr val="000000"/>
                        </a:solidFill>
                        <a:effectLst/>
                        <a:latin typeface="+mj-lt"/>
                      </a:endParaRPr>
                    </a:p>
                  </a:txBody>
                  <a:tcPr marL="6312" marR="6312" marT="6312" marB="0" anchor="b"/>
                </a:tc>
                <a:tc>
                  <a:txBody>
                    <a:bodyPr/>
                    <a:lstStyle/>
                    <a:p>
                      <a:pPr algn="ctr" fontAlgn="b"/>
                      <a:r>
                        <a:rPr lang="es-PA" sz="1200" b="1" u="none" strike="noStrike" dirty="0">
                          <a:effectLst/>
                          <a:latin typeface="+mj-lt"/>
                        </a:rPr>
                        <a:t>2</a:t>
                      </a:r>
                      <a:endParaRPr lang="es-PA" sz="1200" b="1" i="0" u="none" strike="noStrike" dirty="0">
                        <a:solidFill>
                          <a:srgbClr val="000000"/>
                        </a:solidFill>
                        <a:effectLst/>
                        <a:latin typeface="+mj-lt"/>
                      </a:endParaRPr>
                    </a:p>
                  </a:txBody>
                  <a:tcPr marL="6312" marR="6312" marT="6312" marB="0" anchor="b"/>
                </a:tc>
                <a:extLst>
                  <a:ext uri="{0D108BD9-81ED-4DB2-BD59-A6C34878D82A}">
                    <a16:rowId xmlns:a16="http://schemas.microsoft.com/office/drawing/2014/main" xmlns="" val="3119639817"/>
                  </a:ext>
                </a:extLst>
              </a:tr>
              <a:tr h="270611">
                <a:tc>
                  <a:txBody>
                    <a:bodyPr/>
                    <a:lstStyle/>
                    <a:p>
                      <a:pPr algn="l" fontAlgn="b"/>
                      <a:r>
                        <a:rPr lang="es-PA" sz="1600" b="1" u="none" strike="noStrike" dirty="0">
                          <a:effectLst/>
                          <a:latin typeface="+mj-lt"/>
                        </a:rPr>
                        <a:t>Urgencias Médicas</a:t>
                      </a:r>
                      <a:endParaRPr lang="es-PA" sz="1600" b="1" i="0" u="none" strike="noStrike" dirty="0">
                        <a:solidFill>
                          <a:srgbClr val="000000"/>
                        </a:solidFill>
                        <a:effectLst/>
                        <a:latin typeface="+mj-lt"/>
                      </a:endParaRPr>
                    </a:p>
                  </a:txBody>
                  <a:tcPr marL="6312" marR="6312" marT="6312" marB="0" anchor="b"/>
                </a:tc>
                <a:tc>
                  <a:txBody>
                    <a:bodyPr/>
                    <a:lstStyle/>
                    <a:p>
                      <a:pPr algn="ctr" fontAlgn="b"/>
                      <a:r>
                        <a:rPr lang="es-PA" sz="1200" b="1" i="0" u="none" strike="noStrike" dirty="0">
                          <a:solidFill>
                            <a:srgbClr val="000000"/>
                          </a:solidFill>
                          <a:effectLst/>
                          <a:latin typeface="+mj-lt"/>
                        </a:rPr>
                        <a:t>0</a:t>
                      </a:r>
                    </a:p>
                  </a:txBody>
                  <a:tcPr marL="6312" marR="6312" marT="6312" marB="0" anchor="b"/>
                </a:tc>
                <a:tc>
                  <a:txBody>
                    <a:bodyPr/>
                    <a:lstStyle/>
                    <a:p>
                      <a:pPr algn="ctr" fontAlgn="b"/>
                      <a:r>
                        <a:rPr lang="es-PA" sz="1200" b="1" i="0" u="none" strike="noStrike" dirty="0">
                          <a:solidFill>
                            <a:srgbClr val="000000"/>
                          </a:solidFill>
                          <a:effectLst/>
                          <a:latin typeface="+mj-lt"/>
                        </a:rPr>
                        <a:t>5</a:t>
                      </a:r>
                    </a:p>
                  </a:txBody>
                  <a:tcPr marL="6312" marR="6312" marT="6312" marB="0" anchor="b"/>
                </a:tc>
                <a:tc>
                  <a:txBody>
                    <a:bodyPr/>
                    <a:lstStyle/>
                    <a:p>
                      <a:pPr algn="ctr" fontAlgn="b"/>
                      <a:r>
                        <a:rPr lang="es-PA" sz="1200" b="1" i="0" u="none" strike="noStrike" dirty="0">
                          <a:solidFill>
                            <a:srgbClr val="000000"/>
                          </a:solidFill>
                          <a:effectLst/>
                          <a:latin typeface="+mj-lt"/>
                        </a:rPr>
                        <a:t>5</a:t>
                      </a:r>
                    </a:p>
                  </a:txBody>
                  <a:tcPr marL="6312" marR="6312" marT="6312" marB="0" anchor="b"/>
                </a:tc>
                <a:extLst>
                  <a:ext uri="{0D108BD9-81ED-4DB2-BD59-A6C34878D82A}">
                    <a16:rowId xmlns:a16="http://schemas.microsoft.com/office/drawing/2014/main" xmlns="" val="2628358773"/>
                  </a:ext>
                </a:extLst>
              </a:tr>
              <a:tr h="256896">
                <a:tc gridSpan="3">
                  <a:txBody>
                    <a:bodyPr/>
                    <a:lstStyle/>
                    <a:p>
                      <a:pPr algn="r" fontAlgn="b"/>
                      <a:r>
                        <a:rPr lang="es-PA" sz="1400" b="1" i="0" u="none" strike="noStrike" dirty="0">
                          <a:solidFill>
                            <a:srgbClr val="000000"/>
                          </a:solidFill>
                          <a:effectLst/>
                          <a:latin typeface="+mj-lt"/>
                        </a:rPr>
                        <a:t>TOTAL</a:t>
                      </a:r>
                    </a:p>
                  </a:txBody>
                  <a:tcPr marL="6312" marR="6312" marT="6312" marB="0" anchor="b"/>
                </a:tc>
                <a:tc hMerge="1">
                  <a:txBody>
                    <a:bodyPr/>
                    <a:lstStyle/>
                    <a:p>
                      <a:pPr algn="ctr" fontAlgn="b"/>
                      <a:endParaRPr lang="es-PA" sz="1200" b="1" i="0" u="none" strike="noStrike" dirty="0">
                        <a:solidFill>
                          <a:srgbClr val="000000"/>
                        </a:solidFill>
                        <a:effectLst/>
                        <a:latin typeface="+mj-lt"/>
                      </a:endParaRPr>
                    </a:p>
                  </a:txBody>
                  <a:tcPr marL="6312" marR="6312" marT="6312" marB="0" anchor="b"/>
                </a:tc>
                <a:tc hMerge="1">
                  <a:txBody>
                    <a:bodyPr/>
                    <a:lstStyle/>
                    <a:p>
                      <a:pPr algn="ctr" fontAlgn="b"/>
                      <a:endParaRPr lang="es-PA" sz="1200" b="1" i="0" u="none" strike="noStrike" dirty="0">
                        <a:solidFill>
                          <a:srgbClr val="000000"/>
                        </a:solidFill>
                        <a:effectLst/>
                        <a:latin typeface="+mj-lt"/>
                      </a:endParaRPr>
                    </a:p>
                  </a:txBody>
                  <a:tcPr marL="6312" marR="6312" marT="6312" marB="0" anchor="b"/>
                </a:tc>
                <a:tc>
                  <a:txBody>
                    <a:bodyPr/>
                    <a:lstStyle/>
                    <a:p>
                      <a:pPr algn="ctr" fontAlgn="b"/>
                      <a:r>
                        <a:rPr lang="es-PA" sz="1400" b="1" i="0" u="none" strike="noStrike" dirty="0">
                          <a:solidFill>
                            <a:srgbClr val="000000"/>
                          </a:solidFill>
                          <a:effectLst/>
                          <a:latin typeface="+mj-lt"/>
                        </a:rPr>
                        <a:t>78</a:t>
                      </a:r>
                    </a:p>
                  </a:txBody>
                  <a:tcPr marL="6312" marR="6312" marT="6312" marB="0" anchor="b"/>
                </a:tc>
                <a:extLst>
                  <a:ext uri="{0D108BD9-81ED-4DB2-BD59-A6C34878D82A}">
                    <a16:rowId xmlns:a16="http://schemas.microsoft.com/office/drawing/2014/main" xmlns="" val="3989265641"/>
                  </a:ext>
                </a:extLst>
              </a:tr>
            </a:tbl>
          </a:graphicData>
        </a:graphic>
      </p:graphicFrame>
    </p:spTree>
    <p:extLst>
      <p:ext uri="{BB962C8B-B14F-4D97-AF65-F5344CB8AC3E}">
        <p14:creationId xmlns:p14="http://schemas.microsoft.com/office/powerpoint/2010/main" val="4012921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259C671B-1B22-4141-A9C0-2E7941FDA7C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xmlns="" id="{7B2F5A4B-FA0F-4625-82F7-1D3F11281B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xmlns="" id="{9ACB0BAE-722F-4C91-8C2A-44EF768E836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xmlns="" id="{C3AC4D9F-59AC-421A-9FF3-C936CEC439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xmlns="" id="{797BCE03-677D-4D65-A4D1-1FD721DD5D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xmlns="" id="{D007E5D0-0B4E-4094-988C-9917146C2D1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xmlns="" id="{024DB804-C06B-4A0A-AC43-6BCCB7D760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xmlns="" id="{B51DC17A-305E-486E-A527-5E8068E9EFB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xmlns="" id="{B6CCA716-6D46-4523-BF96-FF1B0C5464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xmlns="" id="{E632B09A-D30C-4268-B28B-ACD6127630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xmlns="" id="{5FC839A4-228B-4EC0-8AF4-D8E38ECE67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xmlns="" id="{A8FFB1A1-5BB5-4551-87CD-F3365E6FE9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xmlns="" id="{D05AF173-8E70-41FA-9254-DF9AC3DDA2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xmlns="" id="{1D56A4CE-A3F4-4CFF-9A65-C029AC17B7C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xmlns="" id="{DF669161-0B30-4C76-96BF-962027487D8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xmlns="" id="{A5232353-CF7C-44DD-8BEE-1C8FF54CDD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xmlns="" id="{AEA6CAE2-8741-4E88-A632-69C2B2EC58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xmlns="" id="{014AC37D-4388-4AE6-9D4D-CCD99A608C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xmlns="" id="{7FE084B0-333E-4F7C-83F1-F7D132527D7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xmlns="" id="{FDCFCB98-2E3A-4227-823C-80489BB284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xmlns="" id="{252F94DE-A6A3-4463-BE05-34281F1C878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xmlns="" id="{16EA21FA-886F-43CF-9D44-C1342F3055B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xmlns="" id="{88C821A5-BCF7-47FE-894F-0ADC5FDB28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xmlns="" id="{F8337ECE-206A-472E-AFC4-0F230C91E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xmlns="" id="{90BB2EC4-D043-4B43-87E7-723A787EE8B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xmlns="" id="{04013015-AF71-47BC-BE4D-ED9EFA24FF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xmlns="" id="{71B30B18-D920-4E3E-B931-1F310244C1B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11">
            <a:extLst>
              <a:ext uri="{FF2B5EF4-FFF2-40B4-BE49-F238E27FC236}">
                <a16:creationId xmlns:a16="http://schemas.microsoft.com/office/drawing/2014/main" xmlns="" id="{C70EF50A-66E6-460A-8AF9-47A10D0D99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0" name="Rectangle 39">
            <a:extLst>
              <a:ext uri="{FF2B5EF4-FFF2-40B4-BE49-F238E27FC236}">
                <a16:creationId xmlns:a16="http://schemas.microsoft.com/office/drawing/2014/main" xmlns="" id="{01520B72-94C4-4ABB-AC64-A3382705BE0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xmlns="" id="{9A64CBFD-D6E8-4E6A-8F66-1948BED331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a 2">
            <a:extLst>
              <a:ext uri="{FF2B5EF4-FFF2-40B4-BE49-F238E27FC236}">
                <a16:creationId xmlns:a16="http://schemas.microsoft.com/office/drawing/2014/main" xmlns="" id="{87D05A70-BA85-4A49-95AF-897E0F30D101}"/>
              </a:ext>
            </a:extLst>
          </p:cNvPr>
          <p:cNvGraphicFramePr>
            <a:graphicFrameLocks noGrp="1"/>
          </p:cNvGraphicFramePr>
          <p:nvPr>
            <p:extLst>
              <p:ext uri="{D42A27DB-BD31-4B8C-83A1-F6EECF244321}">
                <p14:modId xmlns:p14="http://schemas.microsoft.com/office/powerpoint/2010/main" val="3335407691"/>
              </p:ext>
            </p:extLst>
          </p:nvPr>
        </p:nvGraphicFramePr>
        <p:xfrm>
          <a:off x="1321541" y="546373"/>
          <a:ext cx="9385786" cy="5652501"/>
        </p:xfrm>
        <a:graphic>
          <a:graphicData uri="http://schemas.openxmlformats.org/drawingml/2006/table">
            <a:tbl>
              <a:tblPr firstRow="1" bandRow="1">
                <a:tableStyleId>{5C22544A-7EE6-4342-B048-85BDC9FD1C3A}</a:tableStyleId>
              </a:tblPr>
              <a:tblGrid>
                <a:gridCol w="3728634">
                  <a:extLst>
                    <a:ext uri="{9D8B030D-6E8A-4147-A177-3AD203B41FA5}">
                      <a16:colId xmlns:a16="http://schemas.microsoft.com/office/drawing/2014/main" xmlns="" val="467328317"/>
                    </a:ext>
                  </a:extLst>
                </a:gridCol>
                <a:gridCol w="2201934">
                  <a:extLst>
                    <a:ext uri="{9D8B030D-6E8A-4147-A177-3AD203B41FA5}">
                      <a16:colId xmlns:a16="http://schemas.microsoft.com/office/drawing/2014/main" xmlns="" val="562254028"/>
                    </a:ext>
                  </a:extLst>
                </a:gridCol>
                <a:gridCol w="1569502">
                  <a:extLst>
                    <a:ext uri="{9D8B030D-6E8A-4147-A177-3AD203B41FA5}">
                      <a16:colId xmlns:a16="http://schemas.microsoft.com/office/drawing/2014/main" xmlns="" val="771204099"/>
                    </a:ext>
                  </a:extLst>
                </a:gridCol>
                <a:gridCol w="1885716">
                  <a:extLst>
                    <a:ext uri="{9D8B030D-6E8A-4147-A177-3AD203B41FA5}">
                      <a16:colId xmlns:a16="http://schemas.microsoft.com/office/drawing/2014/main" xmlns="" val="1215078011"/>
                    </a:ext>
                  </a:extLst>
                </a:gridCol>
              </a:tblGrid>
              <a:tr h="229196">
                <a:tc rowSpan="2">
                  <a:txBody>
                    <a:bodyPr/>
                    <a:lstStyle/>
                    <a:p>
                      <a:pPr algn="ctr" fontAlgn="ctr"/>
                      <a:r>
                        <a:rPr lang="es-PA" sz="1500" b="1" u="none" strike="noStrike" dirty="0">
                          <a:effectLst/>
                        </a:rPr>
                        <a:t>Sub Especialidad t</a:t>
                      </a:r>
                      <a:endParaRPr lang="es-PA" sz="1500" b="1" i="0" u="none" strike="noStrike" dirty="0">
                        <a:solidFill>
                          <a:srgbClr val="000000"/>
                        </a:solidFill>
                        <a:effectLst/>
                        <a:latin typeface="Calibri" panose="020F0502020204030204" pitchFamily="34" charset="0"/>
                      </a:endParaRPr>
                    </a:p>
                  </a:txBody>
                  <a:tcPr marL="8213" marR="8213" marT="8213" marB="0" anchor="ctr"/>
                </a:tc>
                <a:tc gridSpan="2">
                  <a:txBody>
                    <a:bodyPr/>
                    <a:lstStyle/>
                    <a:p>
                      <a:pPr algn="ctr" fontAlgn="ctr"/>
                      <a:r>
                        <a:rPr lang="es-PA" sz="1500" b="1" u="none" strike="noStrike">
                          <a:effectLst/>
                        </a:rPr>
                        <a:t>Plazas ofertadas</a:t>
                      </a:r>
                      <a:endParaRPr lang="es-PA" sz="1500" b="1" i="0" u="none" strike="noStrike">
                        <a:solidFill>
                          <a:srgbClr val="000000"/>
                        </a:solidFill>
                        <a:effectLst/>
                        <a:latin typeface="Calibri" panose="020F0502020204030204" pitchFamily="34" charset="0"/>
                      </a:endParaRPr>
                    </a:p>
                  </a:txBody>
                  <a:tcPr marL="8213" marR="8213" marT="8213" marB="0" anchor="ctr"/>
                </a:tc>
                <a:tc hMerge="1">
                  <a:txBody>
                    <a:bodyPr/>
                    <a:lstStyle/>
                    <a:p>
                      <a:endParaRPr lang="es-PA"/>
                    </a:p>
                  </a:txBody>
                  <a:tcPr/>
                </a:tc>
                <a:tc rowSpan="2">
                  <a:txBody>
                    <a:bodyPr/>
                    <a:lstStyle/>
                    <a:p>
                      <a:pPr algn="ctr" fontAlgn="t"/>
                      <a:r>
                        <a:rPr lang="es-PA" sz="1500" b="1" u="none" strike="noStrike">
                          <a:effectLst/>
                        </a:rPr>
                        <a:t>total de plazas ofertadas</a:t>
                      </a:r>
                      <a:endParaRPr lang="es-PA" sz="1500" b="1" i="0" u="none" strike="noStrike">
                        <a:solidFill>
                          <a:srgbClr val="000000"/>
                        </a:solidFill>
                        <a:effectLst/>
                        <a:latin typeface="Calibri" panose="020F0502020204030204" pitchFamily="34" charset="0"/>
                      </a:endParaRPr>
                    </a:p>
                  </a:txBody>
                  <a:tcPr marL="8213" marR="8213" marT="8213" marB="0"/>
                </a:tc>
                <a:extLst>
                  <a:ext uri="{0D108BD9-81ED-4DB2-BD59-A6C34878D82A}">
                    <a16:rowId xmlns:a16="http://schemas.microsoft.com/office/drawing/2014/main" xmlns="" val="944835562"/>
                  </a:ext>
                </a:extLst>
              </a:tr>
              <a:tr h="229196">
                <a:tc vMerge="1">
                  <a:txBody>
                    <a:bodyPr/>
                    <a:lstStyle/>
                    <a:p>
                      <a:endParaRPr lang="es-PA"/>
                    </a:p>
                  </a:txBody>
                  <a:tcPr/>
                </a:tc>
                <a:tc>
                  <a:txBody>
                    <a:bodyPr/>
                    <a:lstStyle/>
                    <a:p>
                      <a:pPr algn="ctr" fontAlgn="b"/>
                      <a:r>
                        <a:rPr lang="es-PA" sz="1500" b="1" u="none" strike="noStrike">
                          <a:effectLst/>
                        </a:rPr>
                        <a:t>MINSA</a:t>
                      </a:r>
                      <a:endParaRPr lang="es-PA" sz="1500" b="1" i="0" u="none" strike="noStrike">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u="none" strike="noStrike">
                          <a:effectLst/>
                        </a:rPr>
                        <a:t>CSS</a:t>
                      </a:r>
                      <a:endParaRPr lang="es-PA" sz="1500" b="1" i="0" u="none" strike="noStrike">
                        <a:solidFill>
                          <a:srgbClr val="000000"/>
                        </a:solidFill>
                        <a:effectLst/>
                        <a:latin typeface="Calibri" panose="020F0502020204030204" pitchFamily="34" charset="0"/>
                      </a:endParaRPr>
                    </a:p>
                  </a:txBody>
                  <a:tcPr marL="8213" marR="8213" marT="8213" marB="0" anchor="b"/>
                </a:tc>
                <a:tc vMerge="1">
                  <a:txBody>
                    <a:bodyPr/>
                    <a:lstStyle/>
                    <a:p>
                      <a:endParaRPr lang="es-PA"/>
                    </a:p>
                  </a:txBody>
                  <a:tcPr/>
                </a:tc>
                <a:extLst>
                  <a:ext uri="{0D108BD9-81ED-4DB2-BD59-A6C34878D82A}">
                    <a16:rowId xmlns:a16="http://schemas.microsoft.com/office/drawing/2014/main" xmlns="" val="2646180878"/>
                  </a:ext>
                </a:extLst>
              </a:tr>
              <a:tr h="229196">
                <a:tc>
                  <a:txBody>
                    <a:bodyPr/>
                    <a:lstStyle/>
                    <a:p>
                      <a:pPr algn="l" fontAlgn="b"/>
                      <a:r>
                        <a:rPr lang="es-PA" sz="1500" b="1" u="none" strike="noStrike" dirty="0" err="1">
                          <a:effectLst/>
                        </a:rPr>
                        <a:t>Algiología</a:t>
                      </a:r>
                      <a:endParaRPr lang="es-PA" sz="1500" b="1" i="0" u="none" strike="noStrike" dirty="0">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u="none" strike="noStrike">
                          <a:effectLst/>
                        </a:rPr>
                        <a:t>0</a:t>
                      </a:r>
                      <a:endParaRPr lang="es-PA" sz="1500" b="1" i="0" u="none" strike="noStrike">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1</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1</a:t>
                      </a:r>
                    </a:p>
                  </a:txBody>
                  <a:tcPr marL="8213" marR="8213" marT="8213" marB="0" anchor="b"/>
                </a:tc>
                <a:extLst>
                  <a:ext uri="{0D108BD9-81ED-4DB2-BD59-A6C34878D82A}">
                    <a16:rowId xmlns:a16="http://schemas.microsoft.com/office/drawing/2014/main" xmlns="" val="649204124"/>
                  </a:ext>
                </a:extLst>
              </a:tr>
              <a:tr h="229196">
                <a:tc>
                  <a:txBody>
                    <a:bodyPr/>
                    <a:lstStyle/>
                    <a:p>
                      <a:pPr algn="l" fontAlgn="b"/>
                      <a:r>
                        <a:rPr lang="es-PA" sz="1500" b="1" u="none" strike="noStrike" dirty="0">
                          <a:effectLst/>
                        </a:rPr>
                        <a:t>Cardiología</a:t>
                      </a:r>
                      <a:endParaRPr lang="es-PA" sz="1500" b="1" i="0" u="none" strike="noStrike" dirty="0">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2</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4</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6</a:t>
                      </a:r>
                    </a:p>
                  </a:txBody>
                  <a:tcPr marL="8213" marR="8213" marT="8213" marB="0" anchor="b"/>
                </a:tc>
                <a:extLst>
                  <a:ext uri="{0D108BD9-81ED-4DB2-BD59-A6C34878D82A}">
                    <a16:rowId xmlns:a16="http://schemas.microsoft.com/office/drawing/2014/main" xmlns="" val="650767503"/>
                  </a:ext>
                </a:extLst>
              </a:tr>
              <a:tr h="229196">
                <a:tc>
                  <a:txBody>
                    <a:bodyPr/>
                    <a:lstStyle/>
                    <a:p>
                      <a:pPr algn="l" fontAlgn="b"/>
                      <a:r>
                        <a:rPr lang="es-PA" sz="1500" b="1" i="0" u="none" strike="noStrike" dirty="0">
                          <a:solidFill>
                            <a:srgbClr val="000000"/>
                          </a:solidFill>
                          <a:effectLst/>
                          <a:latin typeface="Calibri" panose="020F0502020204030204" pitchFamily="34" charset="0"/>
                        </a:rPr>
                        <a:t>Cirugía Cardiovascular</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1</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1</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2</a:t>
                      </a:r>
                    </a:p>
                  </a:txBody>
                  <a:tcPr marL="8213" marR="8213" marT="8213" marB="0" anchor="b"/>
                </a:tc>
                <a:extLst>
                  <a:ext uri="{0D108BD9-81ED-4DB2-BD59-A6C34878D82A}">
                    <a16:rowId xmlns:a16="http://schemas.microsoft.com/office/drawing/2014/main" xmlns="" val="1719337605"/>
                  </a:ext>
                </a:extLst>
              </a:tr>
              <a:tr h="229196">
                <a:tc>
                  <a:txBody>
                    <a:bodyPr/>
                    <a:lstStyle/>
                    <a:p>
                      <a:pPr algn="l" fontAlgn="b"/>
                      <a:r>
                        <a:rPr lang="es-PA" sz="1500" b="1" u="none" strike="noStrike">
                          <a:effectLst/>
                        </a:rPr>
                        <a:t>Cirugia Oncologica</a:t>
                      </a:r>
                      <a:endParaRPr lang="es-PA" sz="1500" b="1" i="0" u="none" strike="noStrike">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3</a:t>
                      </a:r>
                    </a:p>
                  </a:txBody>
                  <a:tcPr marL="8213" marR="8213" marT="8213" marB="0" anchor="b"/>
                </a:tc>
                <a:tc>
                  <a:txBody>
                    <a:bodyPr/>
                    <a:lstStyle/>
                    <a:p>
                      <a:pPr algn="ctr" fontAlgn="b"/>
                      <a:r>
                        <a:rPr lang="es-PA" sz="1500" b="1" u="none" strike="noStrike" dirty="0">
                          <a:effectLst/>
                        </a:rPr>
                        <a:t>0</a:t>
                      </a:r>
                      <a:endParaRPr lang="es-PA" sz="1500" b="1" i="0" u="none" strike="noStrike" dirty="0">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3</a:t>
                      </a:r>
                    </a:p>
                  </a:txBody>
                  <a:tcPr marL="8213" marR="8213" marT="8213" marB="0" anchor="b"/>
                </a:tc>
                <a:extLst>
                  <a:ext uri="{0D108BD9-81ED-4DB2-BD59-A6C34878D82A}">
                    <a16:rowId xmlns:a16="http://schemas.microsoft.com/office/drawing/2014/main" xmlns="" val="283399893"/>
                  </a:ext>
                </a:extLst>
              </a:tr>
              <a:tr h="229196">
                <a:tc>
                  <a:txBody>
                    <a:bodyPr/>
                    <a:lstStyle/>
                    <a:p>
                      <a:pPr algn="l" fontAlgn="b"/>
                      <a:r>
                        <a:rPr lang="es-PA" sz="1500" b="1" i="0" u="none" strike="noStrike" dirty="0">
                          <a:solidFill>
                            <a:srgbClr val="000000"/>
                          </a:solidFill>
                          <a:effectLst/>
                          <a:latin typeface="Calibri" panose="020F0502020204030204" pitchFamily="34" charset="0"/>
                        </a:rPr>
                        <a:t>Cirugía Pediátrica</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1</a:t>
                      </a:r>
                    </a:p>
                  </a:txBody>
                  <a:tcPr marL="8213" marR="8213" marT="8213" marB="0" anchor="b"/>
                </a:tc>
                <a:tc>
                  <a:txBody>
                    <a:bodyPr/>
                    <a:lstStyle/>
                    <a:p>
                      <a:pPr algn="ctr" fontAlgn="b"/>
                      <a:r>
                        <a:rPr lang="es-PA" sz="1500" b="1" u="none" strike="noStrike">
                          <a:effectLst/>
                        </a:rPr>
                        <a:t>2</a:t>
                      </a:r>
                      <a:endParaRPr lang="es-PA" sz="1500" b="1" i="0" u="none" strike="noStrike">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u="none" strike="noStrike" dirty="0">
                          <a:effectLst/>
                        </a:rPr>
                        <a:t>3</a:t>
                      </a:r>
                      <a:endParaRPr lang="es-PA" sz="1500" b="1" i="0" u="none" strike="noStrike" dirty="0">
                        <a:solidFill>
                          <a:srgbClr val="000000"/>
                        </a:solidFill>
                        <a:effectLst/>
                        <a:latin typeface="Calibri" panose="020F0502020204030204" pitchFamily="34" charset="0"/>
                      </a:endParaRPr>
                    </a:p>
                  </a:txBody>
                  <a:tcPr marL="8213" marR="8213" marT="8213" marB="0" anchor="b"/>
                </a:tc>
                <a:extLst>
                  <a:ext uri="{0D108BD9-81ED-4DB2-BD59-A6C34878D82A}">
                    <a16:rowId xmlns:a16="http://schemas.microsoft.com/office/drawing/2014/main" xmlns="" val="2199943633"/>
                  </a:ext>
                </a:extLst>
              </a:tr>
              <a:tr h="229196">
                <a:tc>
                  <a:txBody>
                    <a:bodyPr/>
                    <a:lstStyle/>
                    <a:p>
                      <a:pPr algn="l" fontAlgn="b"/>
                      <a:r>
                        <a:rPr lang="es-PA" sz="1500" b="1" u="none" strike="noStrike">
                          <a:effectLst/>
                        </a:rPr>
                        <a:t>Geriatria</a:t>
                      </a:r>
                      <a:endParaRPr lang="es-PA" sz="1500" b="1" i="0" u="none" strike="noStrike">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u="none" strike="noStrike" dirty="0">
                          <a:effectLst/>
                        </a:rPr>
                        <a:t>0</a:t>
                      </a:r>
                      <a:endParaRPr lang="es-PA" sz="1500" b="1" i="0" u="none" strike="noStrike" dirty="0">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u="none" strike="noStrike">
                          <a:effectLst/>
                        </a:rPr>
                        <a:t>2</a:t>
                      </a:r>
                      <a:endParaRPr lang="es-PA" sz="1500" b="1" i="0" u="none" strike="noStrike">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u="none" strike="noStrike">
                          <a:effectLst/>
                        </a:rPr>
                        <a:t>2</a:t>
                      </a:r>
                      <a:endParaRPr lang="es-PA" sz="1500" b="1" i="0" u="none" strike="noStrike">
                        <a:solidFill>
                          <a:srgbClr val="000000"/>
                        </a:solidFill>
                        <a:effectLst/>
                        <a:latin typeface="Calibri" panose="020F0502020204030204" pitchFamily="34" charset="0"/>
                      </a:endParaRPr>
                    </a:p>
                  </a:txBody>
                  <a:tcPr marL="8213" marR="8213" marT="8213" marB="0" anchor="b"/>
                </a:tc>
                <a:extLst>
                  <a:ext uri="{0D108BD9-81ED-4DB2-BD59-A6C34878D82A}">
                    <a16:rowId xmlns:a16="http://schemas.microsoft.com/office/drawing/2014/main" xmlns="" val="3163019337"/>
                  </a:ext>
                </a:extLst>
              </a:tr>
              <a:tr h="229196">
                <a:tc>
                  <a:txBody>
                    <a:bodyPr/>
                    <a:lstStyle/>
                    <a:p>
                      <a:pPr algn="l" fontAlgn="b"/>
                      <a:r>
                        <a:rPr lang="es-PA" sz="1500" b="1" u="none" strike="noStrike" dirty="0">
                          <a:effectLst/>
                        </a:rPr>
                        <a:t>Gastroenterología</a:t>
                      </a:r>
                      <a:endParaRPr lang="es-PA" sz="1500" b="1" i="0" u="none" strike="noStrike" dirty="0">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0</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3</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3</a:t>
                      </a:r>
                    </a:p>
                  </a:txBody>
                  <a:tcPr marL="8213" marR="8213" marT="8213" marB="0" anchor="b"/>
                </a:tc>
                <a:extLst>
                  <a:ext uri="{0D108BD9-81ED-4DB2-BD59-A6C34878D82A}">
                    <a16:rowId xmlns:a16="http://schemas.microsoft.com/office/drawing/2014/main" xmlns="" val="2645403397"/>
                  </a:ext>
                </a:extLst>
              </a:tr>
              <a:tr h="229196">
                <a:tc>
                  <a:txBody>
                    <a:bodyPr/>
                    <a:lstStyle/>
                    <a:p>
                      <a:pPr algn="l" fontAlgn="b"/>
                      <a:r>
                        <a:rPr lang="es-PA" sz="1500" b="1" i="0" u="none" strike="noStrike" dirty="0">
                          <a:solidFill>
                            <a:srgbClr val="000000"/>
                          </a:solidFill>
                          <a:effectLst/>
                          <a:latin typeface="Calibri" panose="020F0502020204030204" pitchFamily="34" charset="0"/>
                        </a:rPr>
                        <a:t>Genética</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0</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1</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1</a:t>
                      </a:r>
                    </a:p>
                  </a:txBody>
                  <a:tcPr marL="8213" marR="8213" marT="8213" marB="0" anchor="b"/>
                </a:tc>
                <a:extLst>
                  <a:ext uri="{0D108BD9-81ED-4DB2-BD59-A6C34878D82A}">
                    <a16:rowId xmlns:a16="http://schemas.microsoft.com/office/drawing/2014/main" xmlns="" val="2451577701"/>
                  </a:ext>
                </a:extLst>
              </a:tr>
              <a:tr h="229196">
                <a:tc>
                  <a:txBody>
                    <a:bodyPr/>
                    <a:lstStyle/>
                    <a:p>
                      <a:pPr algn="l" fontAlgn="b"/>
                      <a:r>
                        <a:rPr lang="es-PA" sz="1500" b="1" u="none" strike="noStrike" dirty="0" err="1">
                          <a:effectLst/>
                        </a:rPr>
                        <a:t>Infectologia</a:t>
                      </a:r>
                      <a:endParaRPr lang="es-PA" sz="1500" b="1" i="0" u="none" strike="noStrike" dirty="0">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0</a:t>
                      </a:r>
                    </a:p>
                  </a:txBody>
                  <a:tcPr marL="8213" marR="8213" marT="8213" marB="0" anchor="b"/>
                </a:tc>
                <a:tc>
                  <a:txBody>
                    <a:bodyPr/>
                    <a:lstStyle/>
                    <a:p>
                      <a:pPr algn="ctr" fontAlgn="b"/>
                      <a:r>
                        <a:rPr lang="es-PA" sz="1500" b="1" u="none" strike="noStrike">
                          <a:effectLst/>
                        </a:rPr>
                        <a:t>3</a:t>
                      </a:r>
                      <a:endParaRPr lang="es-PA" sz="1500" b="1" i="0" u="none" strike="noStrike">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3</a:t>
                      </a:r>
                    </a:p>
                  </a:txBody>
                  <a:tcPr marL="8213" marR="8213" marT="8213" marB="0" anchor="b"/>
                </a:tc>
                <a:extLst>
                  <a:ext uri="{0D108BD9-81ED-4DB2-BD59-A6C34878D82A}">
                    <a16:rowId xmlns:a16="http://schemas.microsoft.com/office/drawing/2014/main" xmlns="" val="2588179493"/>
                  </a:ext>
                </a:extLst>
              </a:tr>
              <a:tr h="229196">
                <a:tc>
                  <a:txBody>
                    <a:bodyPr/>
                    <a:lstStyle/>
                    <a:p>
                      <a:pPr algn="l" fontAlgn="b"/>
                      <a:r>
                        <a:rPr lang="es-PA" sz="1500" b="1" u="none" strike="noStrike">
                          <a:effectLst/>
                        </a:rPr>
                        <a:t>Hematologia</a:t>
                      </a:r>
                      <a:endParaRPr lang="es-PA" sz="1500" b="1" i="0" u="none" strike="noStrike">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u="none" strike="noStrike" dirty="0">
                          <a:effectLst/>
                        </a:rPr>
                        <a:t>0</a:t>
                      </a:r>
                      <a:endParaRPr lang="es-PA" sz="1500" b="1" i="0" u="none" strike="noStrike" dirty="0">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3</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3</a:t>
                      </a:r>
                    </a:p>
                  </a:txBody>
                  <a:tcPr marL="8213" marR="8213" marT="8213" marB="0" anchor="b"/>
                </a:tc>
                <a:extLst>
                  <a:ext uri="{0D108BD9-81ED-4DB2-BD59-A6C34878D82A}">
                    <a16:rowId xmlns:a16="http://schemas.microsoft.com/office/drawing/2014/main" xmlns="" val="511004194"/>
                  </a:ext>
                </a:extLst>
              </a:tr>
              <a:tr h="229196">
                <a:tc>
                  <a:txBody>
                    <a:bodyPr/>
                    <a:lstStyle/>
                    <a:p>
                      <a:pPr algn="l" fontAlgn="b"/>
                      <a:r>
                        <a:rPr lang="es-PA" sz="1500" b="1" u="none" strike="noStrike">
                          <a:effectLst/>
                        </a:rPr>
                        <a:t>Medicina Critica</a:t>
                      </a:r>
                      <a:endParaRPr lang="es-PA" sz="1500" b="1" i="0" u="none" strike="noStrike">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4</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6</a:t>
                      </a:r>
                    </a:p>
                  </a:txBody>
                  <a:tcPr marL="8213" marR="8213" marT="8213" marB="0" anchor="b"/>
                </a:tc>
                <a:tc>
                  <a:txBody>
                    <a:bodyPr/>
                    <a:lstStyle/>
                    <a:p>
                      <a:pPr algn="ctr" fontAlgn="b"/>
                      <a:r>
                        <a:rPr lang="es-PA" sz="1500" b="1" u="none" strike="noStrike" dirty="0">
                          <a:effectLst/>
                        </a:rPr>
                        <a:t>10</a:t>
                      </a:r>
                      <a:endParaRPr lang="es-PA" sz="1500" b="1" i="0" u="none" strike="noStrike" dirty="0">
                        <a:solidFill>
                          <a:srgbClr val="000000"/>
                        </a:solidFill>
                        <a:effectLst/>
                        <a:latin typeface="Calibri" panose="020F0502020204030204" pitchFamily="34" charset="0"/>
                      </a:endParaRPr>
                    </a:p>
                  </a:txBody>
                  <a:tcPr marL="8213" marR="8213" marT="8213" marB="0" anchor="b"/>
                </a:tc>
                <a:extLst>
                  <a:ext uri="{0D108BD9-81ED-4DB2-BD59-A6C34878D82A}">
                    <a16:rowId xmlns:a16="http://schemas.microsoft.com/office/drawing/2014/main" xmlns="" val="3735901203"/>
                  </a:ext>
                </a:extLst>
              </a:tr>
              <a:tr h="229196">
                <a:tc>
                  <a:txBody>
                    <a:bodyPr/>
                    <a:lstStyle/>
                    <a:p>
                      <a:pPr algn="l" fontAlgn="b"/>
                      <a:r>
                        <a:rPr lang="es-PA" sz="1500" b="1" u="none" strike="noStrike" dirty="0">
                          <a:effectLst/>
                        </a:rPr>
                        <a:t>Neumología Pediátrica</a:t>
                      </a:r>
                      <a:endParaRPr lang="es-PA" sz="1500" b="1" i="0" u="none" strike="noStrike" dirty="0">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1</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0</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1</a:t>
                      </a:r>
                    </a:p>
                  </a:txBody>
                  <a:tcPr marL="8213" marR="8213" marT="8213" marB="0" anchor="b"/>
                </a:tc>
                <a:extLst>
                  <a:ext uri="{0D108BD9-81ED-4DB2-BD59-A6C34878D82A}">
                    <a16:rowId xmlns:a16="http://schemas.microsoft.com/office/drawing/2014/main" xmlns="" val="3774470411"/>
                  </a:ext>
                </a:extLst>
              </a:tr>
              <a:tr h="229196">
                <a:tc>
                  <a:txBody>
                    <a:bodyPr/>
                    <a:lstStyle/>
                    <a:p>
                      <a:pPr algn="l" fontAlgn="b"/>
                      <a:r>
                        <a:rPr lang="es-PA" sz="1500" b="1" u="none" strike="noStrike" dirty="0">
                          <a:effectLst/>
                        </a:rPr>
                        <a:t>Neonatología </a:t>
                      </a:r>
                      <a:endParaRPr lang="es-PA" sz="1500" b="1" i="0" u="none" strike="noStrike" dirty="0">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3</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0</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3</a:t>
                      </a:r>
                    </a:p>
                  </a:txBody>
                  <a:tcPr marL="8213" marR="8213" marT="8213" marB="0" anchor="b"/>
                </a:tc>
                <a:extLst>
                  <a:ext uri="{0D108BD9-81ED-4DB2-BD59-A6C34878D82A}">
                    <a16:rowId xmlns:a16="http://schemas.microsoft.com/office/drawing/2014/main" xmlns="" val="3843006700"/>
                  </a:ext>
                </a:extLst>
              </a:tr>
              <a:tr h="229196">
                <a:tc>
                  <a:txBody>
                    <a:bodyPr/>
                    <a:lstStyle/>
                    <a:p>
                      <a:pPr algn="l" fontAlgn="b"/>
                      <a:r>
                        <a:rPr lang="es-PA" sz="1500" b="1" u="none" strike="noStrike" dirty="0" err="1">
                          <a:effectLst/>
                        </a:rPr>
                        <a:t>Nefrologia</a:t>
                      </a:r>
                      <a:endParaRPr lang="es-PA" sz="1500" b="1" i="0" u="none" strike="noStrike" dirty="0">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0</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1</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1</a:t>
                      </a:r>
                    </a:p>
                  </a:txBody>
                  <a:tcPr marL="8213" marR="8213" marT="8213" marB="0" anchor="b"/>
                </a:tc>
                <a:extLst>
                  <a:ext uri="{0D108BD9-81ED-4DB2-BD59-A6C34878D82A}">
                    <a16:rowId xmlns:a16="http://schemas.microsoft.com/office/drawing/2014/main" xmlns="" val="2874313792"/>
                  </a:ext>
                </a:extLst>
              </a:tr>
              <a:tr h="229196">
                <a:tc>
                  <a:txBody>
                    <a:bodyPr/>
                    <a:lstStyle/>
                    <a:p>
                      <a:pPr algn="l" fontAlgn="b"/>
                      <a:r>
                        <a:rPr lang="es-PA" sz="1500" b="1" u="none" strike="noStrike">
                          <a:effectLst/>
                        </a:rPr>
                        <a:t>Oncología Médica</a:t>
                      </a:r>
                      <a:endParaRPr lang="es-PA" sz="1500" b="1" i="0" u="none" strike="noStrike">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2</a:t>
                      </a:r>
                    </a:p>
                  </a:txBody>
                  <a:tcPr marL="8213" marR="8213" marT="8213" marB="0" anchor="b"/>
                </a:tc>
                <a:tc>
                  <a:txBody>
                    <a:bodyPr/>
                    <a:lstStyle/>
                    <a:p>
                      <a:pPr algn="ctr" fontAlgn="b"/>
                      <a:r>
                        <a:rPr lang="es-PA" sz="1500" b="1" u="none" strike="noStrike">
                          <a:effectLst/>
                        </a:rPr>
                        <a:t>0</a:t>
                      </a:r>
                      <a:endParaRPr lang="es-PA" sz="1500" b="1" i="0" u="none" strike="noStrike">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2</a:t>
                      </a:r>
                    </a:p>
                  </a:txBody>
                  <a:tcPr marL="8213" marR="8213" marT="8213" marB="0" anchor="b"/>
                </a:tc>
                <a:extLst>
                  <a:ext uri="{0D108BD9-81ED-4DB2-BD59-A6C34878D82A}">
                    <a16:rowId xmlns:a16="http://schemas.microsoft.com/office/drawing/2014/main" xmlns="" val="392841048"/>
                  </a:ext>
                </a:extLst>
              </a:tr>
              <a:tr h="229196">
                <a:tc>
                  <a:txBody>
                    <a:bodyPr/>
                    <a:lstStyle/>
                    <a:p>
                      <a:pPr algn="l" fontAlgn="b"/>
                      <a:r>
                        <a:rPr lang="es-PA" sz="1500" b="1" u="none" strike="noStrike" dirty="0">
                          <a:effectLst/>
                        </a:rPr>
                        <a:t>Obstetricia Critica</a:t>
                      </a:r>
                      <a:endParaRPr lang="es-PA" sz="1500" b="1" i="0" u="none" strike="noStrike" dirty="0">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1</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1</a:t>
                      </a:r>
                    </a:p>
                  </a:txBody>
                  <a:tcPr marL="8213" marR="8213" marT="8213" marB="0" anchor="b"/>
                </a:tc>
                <a:tc>
                  <a:txBody>
                    <a:bodyPr/>
                    <a:lstStyle/>
                    <a:p>
                      <a:pPr algn="ctr" fontAlgn="b"/>
                      <a:r>
                        <a:rPr lang="es-PA" sz="1500" b="1" u="none" strike="noStrike">
                          <a:effectLst/>
                        </a:rPr>
                        <a:t>2</a:t>
                      </a:r>
                      <a:endParaRPr lang="es-PA" sz="1500" b="1" i="0" u="none" strike="noStrike">
                        <a:solidFill>
                          <a:srgbClr val="000000"/>
                        </a:solidFill>
                        <a:effectLst/>
                        <a:latin typeface="Calibri" panose="020F0502020204030204" pitchFamily="34" charset="0"/>
                      </a:endParaRPr>
                    </a:p>
                  </a:txBody>
                  <a:tcPr marL="8213" marR="8213" marT="8213" marB="0" anchor="b"/>
                </a:tc>
                <a:extLst>
                  <a:ext uri="{0D108BD9-81ED-4DB2-BD59-A6C34878D82A}">
                    <a16:rowId xmlns:a16="http://schemas.microsoft.com/office/drawing/2014/main" xmlns="" val="3032811537"/>
                  </a:ext>
                </a:extLst>
              </a:tr>
              <a:tr h="229196">
                <a:tc>
                  <a:txBody>
                    <a:bodyPr/>
                    <a:lstStyle/>
                    <a:p>
                      <a:pPr algn="l" fontAlgn="b"/>
                      <a:r>
                        <a:rPr lang="es-PA" sz="1500" b="1" u="none" strike="noStrike" dirty="0">
                          <a:effectLst/>
                        </a:rPr>
                        <a:t>Ortopedia </a:t>
                      </a:r>
                      <a:r>
                        <a:rPr lang="es-PA" sz="1500" b="1" u="none" strike="noStrike" dirty="0" err="1">
                          <a:effectLst/>
                        </a:rPr>
                        <a:t>Pediatrica</a:t>
                      </a:r>
                      <a:endParaRPr lang="es-PA" sz="1500" b="1" i="0" u="none" strike="noStrike" dirty="0">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1</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0</a:t>
                      </a:r>
                    </a:p>
                  </a:txBody>
                  <a:tcPr marL="8213" marR="8213" marT="8213" marB="0" anchor="b"/>
                </a:tc>
                <a:tc>
                  <a:txBody>
                    <a:bodyPr/>
                    <a:lstStyle/>
                    <a:p>
                      <a:pPr algn="ctr" fontAlgn="b"/>
                      <a:r>
                        <a:rPr lang="es-PA" sz="1500" b="1" u="none" strike="noStrike">
                          <a:effectLst/>
                        </a:rPr>
                        <a:t>1</a:t>
                      </a:r>
                      <a:endParaRPr lang="es-PA" sz="1500" b="1" i="0" u="none" strike="noStrike">
                        <a:solidFill>
                          <a:srgbClr val="000000"/>
                        </a:solidFill>
                        <a:effectLst/>
                        <a:latin typeface="Calibri" panose="020F0502020204030204" pitchFamily="34" charset="0"/>
                      </a:endParaRPr>
                    </a:p>
                  </a:txBody>
                  <a:tcPr marL="8213" marR="8213" marT="8213" marB="0" anchor="b"/>
                </a:tc>
                <a:extLst>
                  <a:ext uri="{0D108BD9-81ED-4DB2-BD59-A6C34878D82A}">
                    <a16:rowId xmlns:a16="http://schemas.microsoft.com/office/drawing/2014/main" xmlns="" val="1507326373"/>
                  </a:ext>
                </a:extLst>
              </a:tr>
              <a:tr h="229196">
                <a:tc>
                  <a:txBody>
                    <a:bodyPr/>
                    <a:lstStyle/>
                    <a:p>
                      <a:pPr algn="l" fontAlgn="b"/>
                      <a:r>
                        <a:rPr lang="es-PA" sz="1500" b="1" u="none" strike="noStrike" dirty="0" err="1">
                          <a:effectLst/>
                        </a:rPr>
                        <a:t>Paidopsiquiatria</a:t>
                      </a:r>
                      <a:endParaRPr lang="es-PA" sz="1500" b="1" i="0" u="none" strike="noStrike" dirty="0">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1</a:t>
                      </a:r>
                    </a:p>
                  </a:txBody>
                  <a:tcPr marL="8213" marR="8213" marT="8213" marB="0" anchor="b"/>
                </a:tc>
                <a:tc>
                  <a:txBody>
                    <a:bodyPr/>
                    <a:lstStyle/>
                    <a:p>
                      <a:pPr algn="ctr" fontAlgn="b"/>
                      <a:r>
                        <a:rPr lang="es-PA" sz="1500" b="1" u="none" strike="noStrike">
                          <a:effectLst/>
                        </a:rPr>
                        <a:t>1</a:t>
                      </a:r>
                      <a:endParaRPr lang="es-PA" sz="1500" b="1" i="0" u="none" strike="noStrike">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2</a:t>
                      </a:r>
                    </a:p>
                  </a:txBody>
                  <a:tcPr marL="8213" marR="8213" marT="8213" marB="0" anchor="b"/>
                </a:tc>
                <a:extLst>
                  <a:ext uri="{0D108BD9-81ED-4DB2-BD59-A6C34878D82A}">
                    <a16:rowId xmlns:a16="http://schemas.microsoft.com/office/drawing/2014/main" xmlns="" val="2869670400"/>
                  </a:ext>
                </a:extLst>
              </a:tr>
              <a:tr h="244551">
                <a:tc>
                  <a:txBody>
                    <a:bodyPr/>
                    <a:lstStyle/>
                    <a:p>
                      <a:pPr algn="l" fontAlgn="b"/>
                      <a:r>
                        <a:rPr lang="es-PA" sz="1500" b="1" u="none" strike="noStrike" dirty="0">
                          <a:effectLst/>
                        </a:rPr>
                        <a:t>Radio oncología</a:t>
                      </a:r>
                      <a:endParaRPr lang="es-PA" sz="1500" b="1" i="0" u="none" strike="noStrike" dirty="0">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1</a:t>
                      </a: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0</a:t>
                      </a:r>
                    </a:p>
                  </a:txBody>
                  <a:tcPr marL="8213" marR="8213" marT="8213" marB="0" anchor="b"/>
                </a:tc>
                <a:tc>
                  <a:txBody>
                    <a:bodyPr/>
                    <a:lstStyle/>
                    <a:p>
                      <a:pPr algn="ctr" fontAlgn="b"/>
                      <a:r>
                        <a:rPr lang="es-PA" sz="1500" b="1" u="none" strike="noStrike">
                          <a:effectLst/>
                        </a:rPr>
                        <a:t>1</a:t>
                      </a:r>
                      <a:endParaRPr lang="es-PA" sz="1500" b="1" i="0" u="none" strike="noStrike">
                        <a:solidFill>
                          <a:srgbClr val="000000"/>
                        </a:solidFill>
                        <a:effectLst/>
                        <a:latin typeface="Calibri" panose="020F0502020204030204" pitchFamily="34" charset="0"/>
                      </a:endParaRPr>
                    </a:p>
                  </a:txBody>
                  <a:tcPr marL="8213" marR="8213" marT="8213" marB="0" anchor="b"/>
                </a:tc>
                <a:extLst>
                  <a:ext uri="{0D108BD9-81ED-4DB2-BD59-A6C34878D82A}">
                    <a16:rowId xmlns:a16="http://schemas.microsoft.com/office/drawing/2014/main" xmlns="" val="3340270443"/>
                  </a:ext>
                </a:extLst>
              </a:tr>
              <a:tr h="671690">
                <a:tc gridSpan="3">
                  <a:txBody>
                    <a:bodyPr/>
                    <a:lstStyle/>
                    <a:p>
                      <a:pPr algn="r" fontAlgn="b"/>
                      <a:r>
                        <a:rPr lang="es-PA" sz="1600" b="1" i="0" u="none" strike="noStrike" dirty="0">
                          <a:solidFill>
                            <a:srgbClr val="000000"/>
                          </a:solidFill>
                          <a:effectLst/>
                          <a:latin typeface="Calibri" panose="020F0502020204030204" pitchFamily="34" charset="0"/>
                        </a:rPr>
                        <a:t>TOTAL</a:t>
                      </a:r>
                    </a:p>
                  </a:txBody>
                  <a:tcPr marL="8213" marR="8213" marT="8213" marB="0" anchor="b"/>
                </a:tc>
                <a:tc hMerge="1">
                  <a:txBody>
                    <a:bodyPr/>
                    <a:lstStyle/>
                    <a:p>
                      <a:pPr algn="ctr" fontAlgn="b"/>
                      <a:r>
                        <a:rPr lang="es-PA" sz="1500" b="1" u="none" strike="noStrike" dirty="0">
                          <a:effectLst/>
                        </a:rPr>
                        <a:t> </a:t>
                      </a:r>
                      <a:endParaRPr lang="es-PA" sz="1500" b="1" i="0" u="none" strike="noStrike" dirty="0">
                        <a:solidFill>
                          <a:srgbClr val="000000"/>
                        </a:solidFill>
                        <a:effectLst/>
                        <a:latin typeface="Calibri" panose="020F0502020204030204" pitchFamily="34" charset="0"/>
                      </a:endParaRPr>
                    </a:p>
                  </a:txBody>
                  <a:tcPr marL="8213" marR="8213" marT="8213" marB="0" anchor="b"/>
                </a:tc>
                <a:tc hMerge="1">
                  <a:txBody>
                    <a:bodyPr/>
                    <a:lstStyle/>
                    <a:p>
                      <a:pPr algn="ctr" fontAlgn="b"/>
                      <a:r>
                        <a:rPr lang="es-PA" sz="1500" b="1" u="none" strike="noStrike" dirty="0">
                          <a:effectLst/>
                        </a:rPr>
                        <a:t> </a:t>
                      </a:r>
                      <a:endParaRPr lang="es-PA" sz="1500" b="1" i="0" u="none" strike="noStrike" dirty="0">
                        <a:solidFill>
                          <a:srgbClr val="000000"/>
                        </a:solidFill>
                        <a:effectLst/>
                        <a:latin typeface="Calibri" panose="020F0502020204030204" pitchFamily="34" charset="0"/>
                      </a:endParaRPr>
                    </a:p>
                  </a:txBody>
                  <a:tcPr marL="8213" marR="8213" marT="8213" marB="0" anchor="b"/>
                </a:tc>
                <a:tc>
                  <a:txBody>
                    <a:bodyPr/>
                    <a:lstStyle/>
                    <a:p>
                      <a:pPr algn="ctr" fontAlgn="b"/>
                      <a:r>
                        <a:rPr lang="es-PA" sz="1500" b="1" i="0" u="none" strike="noStrike" dirty="0">
                          <a:solidFill>
                            <a:srgbClr val="000000"/>
                          </a:solidFill>
                          <a:effectLst/>
                          <a:latin typeface="Calibri" panose="020F0502020204030204" pitchFamily="34" charset="0"/>
                        </a:rPr>
                        <a:t>50</a:t>
                      </a:r>
                    </a:p>
                  </a:txBody>
                  <a:tcPr marL="8213" marR="8213" marT="8213" marB="0" anchor="b"/>
                </a:tc>
                <a:extLst>
                  <a:ext uri="{0D108BD9-81ED-4DB2-BD59-A6C34878D82A}">
                    <a16:rowId xmlns:a16="http://schemas.microsoft.com/office/drawing/2014/main" xmlns="" val="3530993545"/>
                  </a:ext>
                </a:extLst>
              </a:tr>
            </a:tbl>
          </a:graphicData>
        </a:graphic>
      </p:graphicFrame>
    </p:spTree>
    <p:extLst>
      <p:ext uri="{BB962C8B-B14F-4D97-AF65-F5344CB8AC3E}">
        <p14:creationId xmlns:p14="http://schemas.microsoft.com/office/powerpoint/2010/main" val="745361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8CD25866-F15D-40A4-AEC5-47C044637AB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9" y="228600"/>
            <a:ext cx="2851523" cy="6638625"/>
            <a:chOff x="2487613" y="285750"/>
            <a:chExt cx="2428875" cy="5654676"/>
          </a:xfrm>
        </p:grpSpPr>
        <p:sp>
          <p:nvSpPr>
            <p:cNvPr id="9" name="Freeform 11">
              <a:extLst>
                <a:ext uri="{FF2B5EF4-FFF2-40B4-BE49-F238E27FC236}">
                  <a16:creationId xmlns:a16="http://schemas.microsoft.com/office/drawing/2014/main" xmlns="" id="{DCB8E995-36E8-40B6-82D4-F52DE2987B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0" name="Freeform 12">
              <a:extLst>
                <a:ext uri="{FF2B5EF4-FFF2-40B4-BE49-F238E27FC236}">
                  <a16:creationId xmlns:a16="http://schemas.microsoft.com/office/drawing/2014/main" xmlns="" id="{DF54AEB5-68B5-46AE-B8F0-EEBE5DFED8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1" name="Freeform 13">
              <a:extLst>
                <a:ext uri="{FF2B5EF4-FFF2-40B4-BE49-F238E27FC236}">
                  <a16:creationId xmlns:a16="http://schemas.microsoft.com/office/drawing/2014/main" xmlns="" id="{E3F708CB-F094-4EE7-8AD5-A462F1DF8B8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2" name="Freeform 14">
              <a:extLst>
                <a:ext uri="{FF2B5EF4-FFF2-40B4-BE49-F238E27FC236}">
                  <a16:creationId xmlns:a16="http://schemas.microsoft.com/office/drawing/2014/main" xmlns="" id="{ECFCFB22-E8B5-4FAC-A354-E7E0CE6F2B6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3" name="Freeform 15">
              <a:extLst>
                <a:ext uri="{FF2B5EF4-FFF2-40B4-BE49-F238E27FC236}">
                  <a16:creationId xmlns:a16="http://schemas.microsoft.com/office/drawing/2014/main" xmlns="" id="{ED1DB3B4-A6DC-476F-986E-DF361EE8421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4" name="Freeform 16">
              <a:extLst>
                <a:ext uri="{FF2B5EF4-FFF2-40B4-BE49-F238E27FC236}">
                  <a16:creationId xmlns:a16="http://schemas.microsoft.com/office/drawing/2014/main" xmlns="" id="{4EE13DFA-3489-4DE6-9154-34D9CB40054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5" name="Freeform 17">
              <a:extLst>
                <a:ext uri="{FF2B5EF4-FFF2-40B4-BE49-F238E27FC236}">
                  <a16:creationId xmlns:a16="http://schemas.microsoft.com/office/drawing/2014/main" xmlns="" id="{5CD12D51-F9A8-4CC9-B9C9-206EAFD8C16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6" name="Freeform 18">
              <a:extLst>
                <a:ext uri="{FF2B5EF4-FFF2-40B4-BE49-F238E27FC236}">
                  <a16:creationId xmlns:a16="http://schemas.microsoft.com/office/drawing/2014/main" xmlns="" id="{266B326C-1178-40F9-A265-6067D363B4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17" name="Freeform 19">
              <a:extLst>
                <a:ext uri="{FF2B5EF4-FFF2-40B4-BE49-F238E27FC236}">
                  <a16:creationId xmlns:a16="http://schemas.microsoft.com/office/drawing/2014/main" xmlns="" id="{12F3B319-F00B-4755-BC54-95511E21DB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18" name="Freeform 20">
              <a:extLst>
                <a:ext uri="{FF2B5EF4-FFF2-40B4-BE49-F238E27FC236}">
                  <a16:creationId xmlns:a16="http://schemas.microsoft.com/office/drawing/2014/main" xmlns="" id="{3079D7BD-8A3F-47F6-8407-D9DA96FF351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19" name="Freeform 21">
              <a:extLst>
                <a:ext uri="{FF2B5EF4-FFF2-40B4-BE49-F238E27FC236}">
                  <a16:creationId xmlns:a16="http://schemas.microsoft.com/office/drawing/2014/main" xmlns="" id="{1F97C31C-8585-43FB-924B-8ADD6512332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0" name="Freeform 22">
              <a:extLst>
                <a:ext uri="{FF2B5EF4-FFF2-40B4-BE49-F238E27FC236}">
                  <a16:creationId xmlns:a16="http://schemas.microsoft.com/office/drawing/2014/main" xmlns="" id="{A33E1C89-7E74-49BF-A5D1-9A352ED03E2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 name="Group 21">
            <a:extLst>
              <a:ext uri="{FF2B5EF4-FFF2-40B4-BE49-F238E27FC236}">
                <a16:creationId xmlns:a16="http://schemas.microsoft.com/office/drawing/2014/main" xmlns="" id="{0C4A17ED-96AA-44A6-A050-E1A7A1CDD9E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27224" y="-786"/>
            <a:ext cx="2356675" cy="6854040"/>
            <a:chOff x="6627813" y="194833"/>
            <a:chExt cx="1952625" cy="5678918"/>
          </a:xfrm>
        </p:grpSpPr>
        <p:sp>
          <p:nvSpPr>
            <p:cNvPr id="23" name="Freeform 27">
              <a:extLst>
                <a:ext uri="{FF2B5EF4-FFF2-40B4-BE49-F238E27FC236}">
                  <a16:creationId xmlns:a16="http://schemas.microsoft.com/office/drawing/2014/main" xmlns="" id="{FBB2A87E-3E24-4A6F-9FD8-0F1436D4D35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4" name="Freeform 28">
              <a:extLst>
                <a:ext uri="{FF2B5EF4-FFF2-40B4-BE49-F238E27FC236}">
                  <a16:creationId xmlns:a16="http://schemas.microsoft.com/office/drawing/2014/main" xmlns="" id="{257F945B-2AA3-4328-BFF5-20DE64011B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5" name="Freeform 29">
              <a:extLst>
                <a:ext uri="{FF2B5EF4-FFF2-40B4-BE49-F238E27FC236}">
                  <a16:creationId xmlns:a16="http://schemas.microsoft.com/office/drawing/2014/main" xmlns="" id="{E1A7230F-6A6F-403C-9D83-7176E28525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 name="Freeform 30">
              <a:extLst>
                <a:ext uri="{FF2B5EF4-FFF2-40B4-BE49-F238E27FC236}">
                  <a16:creationId xmlns:a16="http://schemas.microsoft.com/office/drawing/2014/main" xmlns="" id="{E33E315A-9CB0-460E-A8B7-0A064BBFA0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7" name="Freeform 31">
              <a:extLst>
                <a:ext uri="{FF2B5EF4-FFF2-40B4-BE49-F238E27FC236}">
                  <a16:creationId xmlns:a16="http://schemas.microsoft.com/office/drawing/2014/main" xmlns="" id="{22CAAD33-CFAD-4E61-82AE-0C6F838530D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8" name="Freeform 32">
              <a:extLst>
                <a:ext uri="{FF2B5EF4-FFF2-40B4-BE49-F238E27FC236}">
                  <a16:creationId xmlns:a16="http://schemas.microsoft.com/office/drawing/2014/main" xmlns="" id="{1A20E13C-2540-4000-A13B-8F781100E3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9" name="Freeform 33">
              <a:extLst>
                <a:ext uri="{FF2B5EF4-FFF2-40B4-BE49-F238E27FC236}">
                  <a16:creationId xmlns:a16="http://schemas.microsoft.com/office/drawing/2014/main" xmlns="" id="{51EF0A01-E03D-448B-B12E-D5BFC6D0D22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0" name="Freeform 34">
              <a:extLst>
                <a:ext uri="{FF2B5EF4-FFF2-40B4-BE49-F238E27FC236}">
                  <a16:creationId xmlns:a16="http://schemas.microsoft.com/office/drawing/2014/main" xmlns="" id="{58286A03-168E-477B-8876-2C53E4950D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1" name="Freeform 35">
              <a:extLst>
                <a:ext uri="{FF2B5EF4-FFF2-40B4-BE49-F238E27FC236}">
                  <a16:creationId xmlns:a16="http://schemas.microsoft.com/office/drawing/2014/main" xmlns="" id="{3DFFC705-1899-4E4C-AE76-F85BAF2F66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2" name="Freeform 36">
              <a:extLst>
                <a:ext uri="{FF2B5EF4-FFF2-40B4-BE49-F238E27FC236}">
                  <a16:creationId xmlns:a16="http://schemas.microsoft.com/office/drawing/2014/main" xmlns="" id="{01C9598D-BDF6-4A24-83B6-4DCA4D13494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3" name="Freeform 37">
              <a:extLst>
                <a:ext uri="{FF2B5EF4-FFF2-40B4-BE49-F238E27FC236}">
                  <a16:creationId xmlns:a16="http://schemas.microsoft.com/office/drawing/2014/main" xmlns="" id="{950C8213-67CD-4DEF-AA44-8BB31013924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4" name="Freeform 38">
              <a:extLst>
                <a:ext uri="{FF2B5EF4-FFF2-40B4-BE49-F238E27FC236}">
                  <a16:creationId xmlns:a16="http://schemas.microsoft.com/office/drawing/2014/main" xmlns="" id="{2016FE1D-E3EB-4CF6-809B-159872CC787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6" name="Rectangle 35">
            <a:extLst>
              <a:ext uri="{FF2B5EF4-FFF2-40B4-BE49-F238E27FC236}">
                <a16:creationId xmlns:a16="http://schemas.microsoft.com/office/drawing/2014/main" xmlns="" id="{CE6C63DC-BAE4-42B6-8FDF-F6467C2D23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8" name="Freeform 6">
            <a:extLst>
              <a:ext uri="{FF2B5EF4-FFF2-40B4-BE49-F238E27FC236}">
                <a16:creationId xmlns:a16="http://schemas.microsoft.com/office/drawing/2014/main" xmlns="" id="{5BD23F8E-2E78-4C84-8EFB-FE6C8ACB7F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0" name="Rectangle 39">
            <a:extLst>
              <a:ext uri="{FF2B5EF4-FFF2-40B4-BE49-F238E27FC236}">
                <a16:creationId xmlns:a16="http://schemas.microsoft.com/office/drawing/2014/main" xmlns="" id="{57ABABA7-0420-4200-9B65-1C1967CE937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xmlns="" id="{7A03E380-9CD1-4ABA-A763-9F9D252B890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a:off x="6009967" y="0"/>
            <a:ext cx="6176982" cy="6853245"/>
            <a:chOff x="2487613" y="285750"/>
            <a:chExt cx="2428876" cy="5654676"/>
          </a:xfrm>
          <a:solidFill>
            <a:schemeClr val="bg2">
              <a:lumMod val="90000"/>
            </a:schemeClr>
          </a:solidFill>
        </p:grpSpPr>
        <p:sp>
          <p:nvSpPr>
            <p:cNvPr id="43" name="Freeform 11">
              <a:extLst>
                <a:ext uri="{FF2B5EF4-FFF2-40B4-BE49-F238E27FC236}">
                  <a16:creationId xmlns:a16="http://schemas.microsoft.com/office/drawing/2014/main" xmlns="" id="{66E01B84-4C2B-4DE5-90C8-9C4001A75B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44" name="Freeform 12">
              <a:extLst>
                <a:ext uri="{FF2B5EF4-FFF2-40B4-BE49-F238E27FC236}">
                  <a16:creationId xmlns:a16="http://schemas.microsoft.com/office/drawing/2014/main" xmlns="" id="{64CE5A7A-D5C5-4FE5-860C-0B5748FDEE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45" name="Freeform 13">
              <a:extLst>
                <a:ext uri="{FF2B5EF4-FFF2-40B4-BE49-F238E27FC236}">
                  <a16:creationId xmlns:a16="http://schemas.microsoft.com/office/drawing/2014/main" xmlns="" id="{016A7D2A-6EEA-47B8-A763-7D82E41B3C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6" name="Freeform 14">
              <a:extLst>
                <a:ext uri="{FF2B5EF4-FFF2-40B4-BE49-F238E27FC236}">
                  <a16:creationId xmlns:a16="http://schemas.microsoft.com/office/drawing/2014/main" xmlns="" id="{E758F6E7-6DEC-48D0-ACB1-E5E26B13E6C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7" name="Freeform 15">
              <a:extLst>
                <a:ext uri="{FF2B5EF4-FFF2-40B4-BE49-F238E27FC236}">
                  <a16:creationId xmlns:a16="http://schemas.microsoft.com/office/drawing/2014/main" xmlns="" id="{B56657FF-C027-42E7-859B-902929B6FA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8" name="Freeform 16">
              <a:extLst>
                <a:ext uri="{FF2B5EF4-FFF2-40B4-BE49-F238E27FC236}">
                  <a16:creationId xmlns:a16="http://schemas.microsoft.com/office/drawing/2014/main" xmlns="" id="{79047F2A-5978-46C6-B3A2-54AAC2136B1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9" name="Freeform 17">
              <a:extLst>
                <a:ext uri="{FF2B5EF4-FFF2-40B4-BE49-F238E27FC236}">
                  <a16:creationId xmlns:a16="http://schemas.microsoft.com/office/drawing/2014/main" xmlns="" id="{F3BE8FD1-0A72-4640-AC7A-2E057273F8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50" name="Freeform 18">
              <a:extLst>
                <a:ext uri="{FF2B5EF4-FFF2-40B4-BE49-F238E27FC236}">
                  <a16:creationId xmlns:a16="http://schemas.microsoft.com/office/drawing/2014/main" xmlns="" id="{752FC782-A372-4D11-B20D-958955E564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51" name="Freeform 19">
              <a:extLst>
                <a:ext uri="{FF2B5EF4-FFF2-40B4-BE49-F238E27FC236}">
                  <a16:creationId xmlns:a16="http://schemas.microsoft.com/office/drawing/2014/main" xmlns="" id="{AA00B2F1-BEE2-444A-8249-C8E3212CA1A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52" name="Freeform 20">
              <a:extLst>
                <a:ext uri="{FF2B5EF4-FFF2-40B4-BE49-F238E27FC236}">
                  <a16:creationId xmlns:a16="http://schemas.microsoft.com/office/drawing/2014/main" xmlns="" id="{E7F5747E-514B-4CF7-B6B0-DAD7149097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53" name="Freeform 21">
              <a:extLst>
                <a:ext uri="{FF2B5EF4-FFF2-40B4-BE49-F238E27FC236}">
                  <a16:creationId xmlns:a16="http://schemas.microsoft.com/office/drawing/2014/main" xmlns="" id="{931614BB-1593-40ED-8113-2BD11870556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54" name="Freeform 22">
              <a:extLst>
                <a:ext uri="{FF2B5EF4-FFF2-40B4-BE49-F238E27FC236}">
                  <a16:creationId xmlns:a16="http://schemas.microsoft.com/office/drawing/2014/main" xmlns="" id="{2691871F-F15C-4E19-BC9C-78E5748D744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56" name="Freeform 6">
            <a:extLst>
              <a:ext uri="{FF2B5EF4-FFF2-40B4-BE49-F238E27FC236}">
                <a16:creationId xmlns:a16="http://schemas.microsoft.com/office/drawing/2014/main" xmlns="" id="{8576F020-8157-45CE-B1D9-6FA47AFEB4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auto">
          <a:xfrm>
            <a:off x="0" y="1159566"/>
            <a:ext cx="7560245" cy="453886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p>
      <p:sp>
        <p:nvSpPr>
          <p:cNvPr id="2" name="Título 1">
            <a:extLst>
              <a:ext uri="{FF2B5EF4-FFF2-40B4-BE49-F238E27FC236}">
                <a16:creationId xmlns:a16="http://schemas.microsoft.com/office/drawing/2014/main" xmlns="" id="{691BD327-EBD6-4C11-97DD-E864C2136925}"/>
              </a:ext>
            </a:extLst>
          </p:cNvPr>
          <p:cNvSpPr>
            <a:spLocks noGrp="1"/>
          </p:cNvSpPr>
          <p:nvPr>
            <p:ph type="title"/>
          </p:nvPr>
        </p:nvSpPr>
        <p:spPr>
          <a:xfrm>
            <a:off x="987215" y="1318590"/>
            <a:ext cx="5102159" cy="4220820"/>
          </a:xfrm>
        </p:spPr>
        <p:txBody>
          <a:bodyPr vert="horz" lIns="91440" tIns="45720" rIns="91440" bIns="45720" rtlCol="0" anchor="ctr">
            <a:normAutofit/>
          </a:bodyPr>
          <a:lstStyle/>
          <a:p>
            <a:r>
              <a:rPr lang="en-US" sz="4600" dirty="0" err="1">
                <a:solidFill>
                  <a:srgbClr val="FFFFFF"/>
                </a:solidFill>
              </a:rPr>
              <a:t>Reglamentación</a:t>
            </a:r>
            <a:r>
              <a:rPr lang="en-US" sz="4600" dirty="0">
                <a:solidFill>
                  <a:srgbClr val="FFFFFF"/>
                </a:solidFill>
              </a:rPr>
              <a:t> para el </a:t>
            </a:r>
            <a:r>
              <a:rPr lang="en-US" sz="4600" dirty="0" err="1">
                <a:solidFill>
                  <a:srgbClr val="FFFFFF"/>
                </a:solidFill>
              </a:rPr>
              <a:t>concurso</a:t>
            </a:r>
            <a:r>
              <a:rPr lang="en-US" sz="4600" dirty="0">
                <a:solidFill>
                  <a:srgbClr val="FFFFFF"/>
                </a:solidFill>
              </a:rPr>
              <a:t> </a:t>
            </a:r>
            <a:r>
              <a:rPr lang="en-US" sz="4600" dirty="0" err="1">
                <a:solidFill>
                  <a:srgbClr val="FFFFFF"/>
                </a:solidFill>
              </a:rPr>
              <a:t>Modalidad</a:t>
            </a:r>
            <a:r>
              <a:rPr lang="en-US" sz="4600" dirty="0">
                <a:solidFill>
                  <a:srgbClr val="FFFFFF"/>
                </a:solidFill>
              </a:rPr>
              <a:t> Virtual</a:t>
            </a:r>
          </a:p>
        </p:txBody>
      </p:sp>
      <p:sp>
        <p:nvSpPr>
          <p:cNvPr id="3" name="Marcador de texto 2">
            <a:extLst>
              <a:ext uri="{FF2B5EF4-FFF2-40B4-BE49-F238E27FC236}">
                <a16:creationId xmlns:a16="http://schemas.microsoft.com/office/drawing/2014/main" xmlns="" id="{1814FC59-AA35-4A9D-88C2-595AE49EE86D}"/>
              </a:ext>
            </a:extLst>
          </p:cNvPr>
          <p:cNvSpPr>
            <a:spLocks noGrp="1"/>
          </p:cNvSpPr>
          <p:nvPr>
            <p:ph type="body" idx="1"/>
          </p:nvPr>
        </p:nvSpPr>
        <p:spPr>
          <a:xfrm>
            <a:off x="7712032" y="804334"/>
            <a:ext cx="3675634" cy="5249332"/>
          </a:xfrm>
        </p:spPr>
        <p:txBody>
          <a:bodyPr vert="horz" lIns="91440" tIns="45720" rIns="91440" bIns="45720" rtlCol="0" anchor="ctr">
            <a:normAutofit/>
          </a:bodyPr>
          <a:lstStyle/>
          <a:p>
            <a:endParaRPr lang="en-US" sz="1800" dirty="0">
              <a:solidFill>
                <a:schemeClr val="tx1"/>
              </a:solidFill>
            </a:endParaRPr>
          </a:p>
        </p:txBody>
      </p:sp>
    </p:spTree>
    <p:extLst>
      <p:ext uri="{BB962C8B-B14F-4D97-AF65-F5344CB8AC3E}">
        <p14:creationId xmlns:p14="http://schemas.microsoft.com/office/powerpoint/2010/main" val="3533855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xmlns="" id="{00487B8C-2C32-465D-915E-E82143493167}"/>
              </a:ext>
            </a:extLst>
          </p:cNvPr>
          <p:cNvSpPr txBox="1"/>
          <p:nvPr/>
        </p:nvSpPr>
        <p:spPr>
          <a:xfrm>
            <a:off x="1000539" y="829460"/>
            <a:ext cx="10190922" cy="6615657"/>
          </a:xfrm>
          <a:prstGeom prst="rect">
            <a:avLst/>
          </a:prstGeom>
          <a:noFill/>
        </p:spPr>
        <p:txBody>
          <a:bodyPr wrap="square">
            <a:spAutoFit/>
          </a:bodyPr>
          <a:lstStyle/>
          <a:p>
            <a:pPr marL="342900" indent="-342900" algn="ctr">
              <a:lnSpc>
                <a:spcPct val="115000"/>
              </a:lnSpc>
              <a:spcAft>
                <a:spcPts val="800"/>
              </a:spcAft>
            </a:pPr>
            <a:r>
              <a:rPr lang="es-PA" sz="1800" b="1" dirty="0">
                <a:solidFill>
                  <a:srgbClr val="000000"/>
                </a:solidFill>
                <a:effectLst/>
                <a:latin typeface="Arial" panose="020B0604020202020204" pitchFamily="34" charset="0"/>
                <a:ea typeface="Arial" panose="020B0604020202020204" pitchFamily="34" charset="0"/>
              </a:rPr>
              <a:t>COMISIÓN NACIONAL DE DOCENCIA DE MÉDICOS RESIDENTES E INTERNOS</a:t>
            </a:r>
            <a:endParaRPr lang="es-PA" sz="1800" dirty="0">
              <a:effectLst/>
              <a:latin typeface="Calibri" panose="020F0502020204030204" pitchFamily="34" charset="0"/>
              <a:ea typeface="Calibri" panose="020F0502020204030204" pitchFamily="34" charset="0"/>
            </a:endParaRPr>
          </a:p>
          <a:p>
            <a:pPr marL="342900" indent="-342900" algn="ctr">
              <a:lnSpc>
                <a:spcPct val="115000"/>
              </a:lnSpc>
              <a:spcAft>
                <a:spcPts val="800"/>
              </a:spcAft>
            </a:pPr>
            <a:r>
              <a:rPr lang="es-PA" sz="1800" b="1" dirty="0">
                <a:solidFill>
                  <a:srgbClr val="000000"/>
                </a:solidFill>
                <a:effectLst/>
                <a:latin typeface="Arial" panose="020B0604020202020204" pitchFamily="34" charset="0"/>
                <a:ea typeface="Arial" panose="020B0604020202020204" pitchFamily="34" charset="0"/>
              </a:rPr>
              <a:t>REGLAMENTO </a:t>
            </a:r>
            <a:r>
              <a:rPr lang="es-PA" b="1" dirty="0">
                <a:solidFill>
                  <a:srgbClr val="000000"/>
                </a:solidFill>
                <a:latin typeface="Arial" panose="020B0604020202020204" pitchFamily="34" charset="0"/>
                <a:ea typeface="Arial" panose="020B0604020202020204" pitchFamily="34" charset="0"/>
              </a:rPr>
              <a:t>PARA LA</a:t>
            </a:r>
            <a:r>
              <a:rPr lang="es-PA" sz="1800" b="1" dirty="0">
                <a:solidFill>
                  <a:srgbClr val="000000"/>
                </a:solidFill>
                <a:effectLst/>
                <a:latin typeface="Arial" panose="020B0604020202020204" pitchFamily="34" charset="0"/>
                <a:ea typeface="Arial" panose="020B0604020202020204" pitchFamily="34" charset="0"/>
              </a:rPr>
              <a:t> ELABORACIÓN Y APLICACIÓN DEL EXAMEN TEÓRICO-ESCRITO</a:t>
            </a:r>
            <a:endParaRPr lang="es-PA" sz="1800" dirty="0">
              <a:effectLst/>
              <a:latin typeface="Calibri" panose="020F0502020204030204" pitchFamily="34" charset="0"/>
              <a:ea typeface="Calibri" panose="020F0502020204030204" pitchFamily="34" charset="0"/>
            </a:endParaRPr>
          </a:p>
          <a:p>
            <a:pPr marL="342900" indent="-342900" algn="ctr">
              <a:lnSpc>
                <a:spcPct val="115000"/>
              </a:lnSpc>
              <a:spcAft>
                <a:spcPts val="800"/>
              </a:spcAft>
            </a:pPr>
            <a:r>
              <a:rPr lang="es-PA" sz="1800" b="1" dirty="0">
                <a:solidFill>
                  <a:srgbClr val="000000"/>
                </a:solidFill>
                <a:effectLst/>
                <a:latin typeface="Arial" panose="020B0604020202020204" pitchFamily="34" charset="0"/>
                <a:ea typeface="Arial" panose="020B0604020202020204" pitchFamily="34" charset="0"/>
              </a:rPr>
              <a:t> DE LA ESPECIALIDAD y SUB ESPECIALIDAD </a:t>
            </a:r>
            <a:endParaRPr lang="es-PA" sz="1800" dirty="0">
              <a:effectLst/>
              <a:latin typeface="Calibri" panose="020F0502020204030204" pitchFamily="34" charset="0"/>
              <a:ea typeface="Calibri" panose="020F0502020204030204" pitchFamily="34" charset="0"/>
            </a:endParaRPr>
          </a:p>
          <a:p>
            <a:pPr algn="ctr">
              <a:lnSpc>
                <a:spcPct val="115000"/>
              </a:lnSpc>
              <a:spcAft>
                <a:spcPts val="800"/>
              </a:spcAft>
            </a:pPr>
            <a:r>
              <a:rPr lang="es-PA" sz="1800" b="1" dirty="0">
                <a:solidFill>
                  <a:srgbClr val="000000"/>
                </a:solidFill>
                <a:effectLst/>
                <a:latin typeface="Arial" panose="020B0604020202020204" pitchFamily="34" charset="0"/>
                <a:ea typeface="Arial" panose="020B0604020202020204" pitchFamily="34" charset="0"/>
              </a:rPr>
              <a:t> MODALIDAD VIRTUAL (EN LÍNEA)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solidFill>
                  <a:srgbClr val="000000"/>
                </a:solidFill>
                <a:effectLst/>
                <a:latin typeface="Arial" panose="020B0604020202020204" pitchFamily="34" charset="0"/>
                <a:ea typeface="Arial" panose="020B0604020202020204" pitchFamily="34" charset="0"/>
              </a:rPr>
              <a:t>CAPÍTULO 1.</a:t>
            </a:r>
            <a:r>
              <a:rPr lang="es-PA" sz="1800" dirty="0">
                <a:solidFill>
                  <a:srgbClr val="000000"/>
                </a:solidFill>
                <a:effectLst/>
                <a:latin typeface="Arial" panose="020B0604020202020204" pitchFamily="34" charset="0"/>
                <a:ea typeface="Arial" panose="020B0604020202020204" pitchFamily="34" charset="0"/>
              </a:rPr>
              <a:t>  </a:t>
            </a:r>
            <a:r>
              <a:rPr lang="es-PA" sz="1800" b="1" dirty="0">
                <a:solidFill>
                  <a:srgbClr val="000000"/>
                </a:solidFill>
                <a:effectLst/>
                <a:latin typeface="Arial" panose="020B0604020202020204" pitchFamily="34" charset="0"/>
                <a:ea typeface="Arial" panose="020B0604020202020204" pitchFamily="34" charset="0"/>
              </a:rPr>
              <a:t>De la elaboración del examen:</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1.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El examen deberá ser elaborado por los tutores encargados de la docencia de la especialidad o subespecialidad a concurso.</a:t>
            </a: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2.</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El número máximo de preguntas para el examen será de 60 y este tendrá una duración de 60 minutos. El docente supervisor indicará la finalización del examen y otorgará dos minutos adicionales para el envío de este en los casos de vía correo electrónico. Este es el momento de la finalización término oficial del examen. Todo examen recibido después de estos dos minutos adicionales se considerará inválido y no será calificado.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517851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B178B24F-7D29-46B8-A4FE-C348CFC0A598}"/>
              </a:ext>
            </a:extLst>
          </p:cNvPr>
          <p:cNvSpPr txBox="1"/>
          <p:nvPr/>
        </p:nvSpPr>
        <p:spPr>
          <a:xfrm>
            <a:off x="1630017" y="232463"/>
            <a:ext cx="9037983" cy="6081152"/>
          </a:xfrm>
          <a:prstGeom prst="rect">
            <a:avLst/>
          </a:prstGeom>
          <a:noFill/>
        </p:spPr>
        <p:txBody>
          <a:bodyPr wrap="square">
            <a:spAutoFit/>
          </a:bodyPr>
          <a:lstStyle/>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3.</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Las preguntas serán de selección múltiple con un máximo 4 (cuatro) opciones de respuesta y únicamente </a:t>
            </a:r>
            <a:r>
              <a:rPr lang="es-PA" sz="1800" i="1" u="sng" dirty="0">
                <a:effectLst/>
                <a:latin typeface="Arial" panose="020B0604020202020204" pitchFamily="34" charset="0"/>
                <a:ea typeface="Arial" panose="020B0604020202020204" pitchFamily="34" charset="0"/>
              </a:rPr>
              <a:t>una </a:t>
            </a:r>
            <a:r>
              <a:rPr lang="es-PA" sz="1800" dirty="0">
                <a:effectLst/>
                <a:latin typeface="Arial" panose="020B0604020202020204" pitchFamily="34" charset="0"/>
                <a:ea typeface="Arial" panose="020B0604020202020204" pitchFamily="34" charset="0"/>
              </a:rPr>
              <a:t>será la respuesta correcta.</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4.</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En la elaboración de las preguntas para el examen, se </a:t>
            </a:r>
            <a:r>
              <a:rPr lang="es-PA" sz="1800" b="1" u="sng" dirty="0">
                <a:effectLst/>
                <a:latin typeface="Arial" panose="020B0604020202020204" pitchFamily="34" charset="0"/>
                <a:ea typeface="Arial" panose="020B0604020202020204" pitchFamily="34" charset="0"/>
              </a:rPr>
              <a:t>evitará</a:t>
            </a:r>
            <a:r>
              <a:rPr lang="es-PA" sz="1800" dirty="0">
                <a:effectLst/>
                <a:latin typeface="Arial" panose="020B0604020202020204" pitchFamily="34" charset="0"/>
                <a:ea typeface="Arial" panose="020B0604020202020204" pitchFamily="34" charset="0"/>
              </a:rPr>
              <a:t> la utilización los siguientes términos:</a:t>
            </a:r>
            <a:endParaRPr lang="es-PA" sz="1800" dirty="0">
              <a:effectLst/>
              <a:latin typeface="Calibri" panose="020F0502020204030204" pitchFamily="34" charset="0"/>
              <a:ea typeface="Calibri" panose="020F0502020204030204" pitchFamily="34" charset="0"/>
            </a:endParaRPr>
          </a:p>
          <a:p>
            <a:pPr marL="342900" lvl="0" indent="-342900" algn="just">
              <a:lnSpc>
                <a:spcPct val="115000"/>
              </a:lnSpc>
              <a:spcAft>
                <a:spcPts val="800"/>
              </a:spcAft>
              <a:buFont typeface="Arial" panose="020B0604020202020204" pitchFamily="34" charset="0"/>
              <a:buChar char="●"/>
            </a:pPr>
            <a:r>
              <a:rPr lang="es-PA" sz="1800" dirty="0">
                <a:solidFill>
                  <a:srgbClr val="000000"/>
                </a:solidFill>
                <a:effectLst/>
                <a:latin typeface="Arial" panose="020B0604020202020204" pitchFamily="34" charset="0"/>
                <a:ea typeface="Arial" panose="020B0604020202020204" pitchFamily="34" charset="0"/>
                <a:cs typeface="Noto Sans Symbols"/>
              </a:rPr>
              <a:t>Ninguna de las anteriores.</a:t>
            </a:r>
            <a:endParaRPr lang="es-PA" sz="1800" dirty="0">
              <a:effectLst/>
              <a:latin typeface="Noto Sans Symbols"/>
              <a:ea typeface="Noto Sans Symbols"/>
              <a:cs typeface="Noto Sans Symbols"/>
            </a:endParaRPr>
          </a:p>
          <a:p>
            <a:pPr marL="342900" lvl="0" indent="-342900" algn="just">
              <a:lnSpc>
                <a:spcPct val="115000"/>
              </a:lnSpc>
              <a:spcAft>
                <a:spcPts val="800"/>
              </a:spcAft>
              <a:buFont typeface="Arial" panose="020B0604020202020204" pitchFamily="34" charset="0"/>
              <a:buChar char="●"/>
            </a:pPr>
            <a:r>
              <a:rPr lang="es-PA" sz="1800" dirty="0">
                <a:solidFill>
                  <a:srgbClr val="000000"/>
                </a:solidFill>
                <a:effectLst/>
                <a:latin typeface="Arial" panose="020B0604020202020204" pitchFamily="34" charset="0"/>
                <a:ea typeface="Arial" panose="020B0604020202020204" pitchFamily="34" charset="0"/>
                <a:cs typeface="Noto Sans Symbols"/>
              </a:rPr>
              <a:t>Excepto</a:t>
            </a:r>
            <a:endParaRPr lang="es-PA" sz="1800" dirty="0">
              <a:effectLst/>
              <a:latin typeface="Noto Sans Symbols"/>
              <a:ea typeface="Noto Sans Symbols"/>
              <a:cs typeface="Noto Sans Symbols"/>
            </a:endParaRPr>
          </a:p>
          <a:p>
            <a:pPr marL="342900" lvl="0" indent="-342900" algn="just">
              <a:lnSpc>
                <a:spcPct val="115000"/>
              </a:lnSpc>
              <a:spcAft>
                <a:spcPts val="800"/>
              </a:spcAft>
              <a:buFont typeface="Arial" panose="020B0604020202020204" pitchFamily="34" charset="0"/>
              <a:buChar char="●"/>
            </a:pPr>
            <a:r>
              <a:rPr lang="es-PA" sz="1800" dirty="0">
                <a:solidFill>
                  <a:srgbClr val="000000"/>
                </a:solidFill>
                <a:effectLst/>
                <a:latin typeface="Arial" panose="020B0604020202020204" pitchFamily="34" charset="0"/>
                <a:ea typeface="Arial" panose="020B0604020202020204" pitchFamily="34" charset="0"/>
                <a:cs typeface="Noto Sans Symbols"/>
              </a:rPr>
              <a:t>Todas las anteriores.</a:t>
            </a:r>
            <a:endParaRPr lang="es-PA" sz="1800" dirty="0">
              <a:effectLst/>
              <a:latin typeface="Noto Sans Symbols"/>
              <a:ea typeface="Noto Sans Symbols"/>
              <a:cs typeface="Noto Sans Symbols"/>
            </a:endParaRPr>
          </a:p>
          <a:p>
            <a:pPr marL="342900" lvl="0" indent="-342900" algn="just">
              <a:lnSpc>
                <a:spcPct val="115000"/>
              </a:lnSpc>
              <a:spcAft>
                <a:spcPts val="800"/>
              </a:spcAft>
              <a:buFont typeface="Arial" panose="020B0604020202020204" pitchFamily="34" charset="0"/>
              <a:buChar char="●"/>
            </a:pPr>
            <a:r>
              <a:rPr lang="es-PA" sz="1800" dirty="0">
                <a:solidFill>
                  <a:srgbClr val="000000"/>
                </a:solidFill>
                <a:effectLst/>
                <a:latin typeface="Arial" panose="020B0604020202020204" pitchFamily="34" charset="0"/>
                <a:ea typeface="Arial" panose="020B0604020202020204" pitchFamily="34" charset="0"/>
                <a:cs typeface="Noto Sans Symbols"/>
              </a:rPr>
              <a:t>Opciones a y c</a:t>
            </a:r>
            <a:endParaRPr lang="es-PA" sz="1800" dirty="0">
              <a:effectLst/>
              <a:latin typeface="Noto Sans Symbols"/>
              <a:ea typeface="Noto Sans Symbols"/>
              <a:cs typeface="Noto Sans Symbols"/>
            </a:endParaRPr>
          </a:p>
          <a:p>
            <a:pPr marL="342900" lvl="0" indent="-342900" algn="just">
              <a:lnSpc>
                <a:spcPct val="115000"/>
              </a:lnSpc>
              <a:spcAft>
                <a:spcPts val="800"/>
              </a:spcAft>
              <a:buFont typeface="Arial" panose="020B0604020202020204" pitchFamily="34" charset="0"/>
              <a:buChar char="●"/>
            </a:pPr>
            <a:r>
              <a:rPr lang="es-PA" sz="1800" dirty="0">
                <a:solidFill>
                  <a:srgbClr val="000000"/>
                </a:solidFill>
                <a:effectLst/>
                <a:latin typeface="Arial" panose="020B0604020202020204" pitchFamily="34" charset="0"/>
                <a:ea typeface="Arial" panose="020B0604020202020204" pitchFamily="34" charset="0"/>
                <a:cs typeface="Noto Sans Symbols"/>
              </a:rPr>
              <a:t>Generalmente</a:t>
            </a:r>
            <a:endParaRPr lang="es-PA" sz="1800" dirty="0">
              <a:effectLst/>
              <a:latin typeface="Noto Sans Symbols"/>
              <a:ea typeface="Noto Sans Symbols"/>
              <a:cs typeface="Noto Sans Symbols"/>
            </a:endParaRPr>
          </a:p>
          <a:p>
            <a:pPr marL="342900" lvl="0" indent="-342900" algn="just">
              <a:lnSpc>
                <a:spcPct val="115000"/>
              </a:lnSpc>
              <a:spcAft>
                <a:spcPts val="800"/>
              </a:spcAft>
              <a:buFont typeface="Arial" panose="020B0604020202020204" pitchFamily="34" charset="0"/>
              <a:buChar char="●"/>
            </a:pPr>
            <a:r>
              <a:rPr lang="es-PA" sz="1800" dirty="0">
                <a:solidFill>
                  <a:srgbClr val="000000"/>
                </a:solidFill>
                <a:effectLst/>
                <a:latin typeface="Arial" panose="020B0604020202020204" pitchFamily="34" charset="0"/>
                <a:ea typeface="Arial" panose="020B0604020202020204" pitchFamily="34" charset="0"/>
                <a:cs typeface="Noto Sans Symbols"/>
              </a:rPr>
              <a:t>A veces</a:t>
            </a:r>
            <a:endParaRPr lang="es-PA" sz="1800" dirty="0">
              <a:effectLst/>
              <a:latin typeface="Noto Sans Symbols"/>
              <a:ea typeface="Noto Sans Symbols"/>
              <a:cs typeface="Noto Sans Symbols"/>
            </a:endParaRPr>
          </a:p>
          <a:p>
            <a:pPr marL="342900" lvl="0" indent="-342900" algn="just">
              <a:lnSpc>
                <a:spcPct val="115000"/>
              </a:lnSpc>
              <a:spcAft>
                <a:spcPts val="800"/>
              </a:spcAft>
              <a:buFont typeface="Arial" panose="020B0604020202020204" pitchFamily="34" charset="0"/>
              <a:buChar char="●"/>
            </a:pPr>
            <a:r>
              <a:rPr lang="es-PA" sz="1800" dirty="0">
                <a:solidFill>
                  <a:srgbClr val="000000"/>
                </a:solidFill>
                <a:effectLst/>
                <a:latin typeface="Arial" panose="020B0604020202020204" pitchFamily="34" charset="0"/>
                <a:ea typeface="Arial" panose="020B0604020202020204" pitchFamily="34" charset="0"/>
                <a:cs typeface="Noto Sans Symbols"/>
              </a:rPr>
              <a:t>Casi nunca</a:t>
            </a:r>
            <a:endParaRPr lang="es-PA" sz="1800" dirty="0">
              <a:effectLst/>
              <a:latin typeface="Noto Sans Symbols"/>
              <a:ea typeface="Noto Sans Symbols"/>
              <a:cs typeface="Noto Sans Symbols"/>
            </a:endParaRPr>
          </a:p>
          <a:p>
            <a:pPr marL="342900" lvl="0" indent="-342900" algn="just">
              <a:lnSpc>
                <a:spcPct val="115000"/>
              </a:lnSpc>
              <a:spcAft>
                <a:spcPts val="800"/>
              </a:spcAft>
              <a:buFont typeface="Arial" panose="020B0604020202020204" pitchFamily="34" charset="0"/>
              <a:buChar char="●"/>
            </a:pPr>
            <a:r>
              <a:rPr lang="es-PA" sz="1800" dirty="0">
                <a:solidFill>
                  <a:srgbClr val="000000"/>
                </a:solidFill>
                <a:effectLst/>
                <a:latin typeface="Arial" panose="020B0604020202020204" pitchFamily="34" charset="0"/>
                <a:ea typeface="Arial" panose="020B0604020202020204" pitchFamily="34" charset="0"/>
                <a:cs typeface="Noto Sans Symbols"/>
              </a:rPr>
              <a:t>Opciones con respuesta largas.</a:t>
            </a:r>
            <a:endParaRPr lang="es-PA" sz="1800" dirty="0">
              <a:effectLst/>
              <a:latin typeface="Noto Sans Symbols"/>
              <a:ea typeface="Noto Sans Symbols"/>
              <a:cs typeface="Noto Sans Symbols"/>
            </a:endParaRPr>
          </a:p>
        </p:txBody>
      </p:sp>
    </p:spTree>
    <p:extLst>
      <p:ext uri="{BB962C8B-B14F-4D97-AF65-F5344CB8AC3E}">
        <p14:creationId xmlns:p14="http://schemas.microsoft.com/office/powerpoint/2010/main" val="3945316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xmlns="" id="{E21A4E4D-8673-43AF-A5B2-5A4CAA9BF456}"/>
              </a:ext>
            </a:extLst>
          </p:cNvPr>
          <p:cNvSpPr txBox="1"/>
          <p:nvPr/>
        </p:nvSpPr>
        <p:spPr>
          <a:xfrm>
            <a:off x="1577008" y="663484"/>
            <a:ext cx="9528313" cy="6194516"/>
          </a:xfrm>
          <a:prstGeom prst="rect">
            <a:avLst/>
          </a:prstGeom>
          <a:noFill/>
        </p:spPr>
        <p:txBody>
          <a:bodyPr wrap="square">
            <a:spAutoFit/>
          </a:bodyPr>
          <a:lstStyle/>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5.</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En el caso de utilizar casos clínicos se recomienda:</a:t>
            </a:r>
            <a:endParaRPr lang="es-PA" sz="1800" dirty="0">
              <a:effectLst/>
              <a:latin typeface="Calibri" panose="020F0502020204030204" pitchFamily="34" charset="0"/>
              <a:ea typeface="Calibri" panose="020F0502020204030204" pitchFamily="34" charset="0"/>
            </a:endParaRPr>
          </a:p>
          <a:p>
            <a:pPr marL="342900" lvl="0" indent="-342900" algn="just">
              <a:lnSpc>
                <a:spcPct val="115000"/>
              </a:lnSpc>
              <a:spcAft>
                <a:spcPts val="800"/>
              </a:spcAft>
              <a:buFont typeface="Arial" panose="020B0604020202020204" pitchFamily="34" charset="0"/>
              <a:buChar char="●"/>
            </a:pPr>
            <a:r>
              <a:rPr lang="es-PA" sz="1800" dirty="0">
                <a:solidFill>
                  <a:srgbClr val="000000"/>
                </a:solidFill>
                <a:effectLst/>
                <a:latin typeface="Arial" panose="020B0604020202020204" pitchFamily="34" charset="0"/>
                <a:ea typeface="Arial" panose="020B0604020202020204" pitchFamily="34" charset="0"/>
                <a:cs typeface="Noto Sans Symbols"/>
              </a:rPr>
              <a:t>Viñeta o enunciado del caso clínico corto (Historia clínica, examen físico, exámenes, tratamiento inicial).</a:t>
            </a:r>
            <a:endParaRPr lang="es-PA" sz="1800" dirty="0">
              <a:effectLst/>
              <a:latin typeface="Noto Sans Symbols"/>
              <a:ea typeface="Noto Sans Symbols"/>
              <a:cs typeface="Noto Sans Symbols"/>
            </a:endParaRPr>
          </a:p>
          <a:p>
            <a:pPr marL="342900" lvl="0" indent="-342900" algn="just">
              <a:lnSpc>
                <a:spcPct val="115000"/>
              </a:lnSpc>
              <a:spcAft>
                <a:spcPts val="800"/>
              </a:spcAft>
              <a:buFont typeface="Arial" panose="020B0604020202020204" pitchFamily="34" charset="0"/>
              <a:buChar char="●"/>
            </a:pPr>
            <a:r>
              <a:rPr lang="es-PA" sz="1800" dirty="0">
                <a:solidFill>
                  <a:srgbClr val="000000"/>
                </a:solidFill>
                <a:effectLst/>
                <a:latin typeface="Arial" panose="020B0604020202020204" pitchFamily="34" charset="0"/>
                <a:ea typeface="Arial" panose="020B0604020202020204" pitchFamily="34" charset="0"/>
                <a:cs typeface="Noto Sans Symbols"/>
              </a:rPr>
              <a:t>Únicamente una pregunta asociada al caso clínico en la plataforma. Si desea adicionar otras preguntas al caso, deberá repetir el enunciado</a:t>
            </a:r>
            <a:endParaRPr lang="es-PA" sz="1800" dirty="0">
              <a:effectLst/>
              <a:latin typeface="Noto Sans Symbols"/>
              <a:ea typeface="Noto Sans Symbols"/>
              <a:cs typeface="Noto Sans Symbols"/>
            </a:endParaRPr>
          </a:p>
          <a:p>
            <a:pPr marL="342900" lvl="0" indent="-342900" algn="just">
              <a:lnSpc>
                <a:spcPct val="115000"/>
              </a:lnSpc>
              <a:spcAft>
                <a:spcPts val="800"/>
              </a:spcAft>
              <a:buFont typeface="Arial" panose="020B0604020202020204" pitchFamily="34" charset="0"/>
              <a:buChar char="●"/>
            </a:pPr>
            <a:r>
              <a:rPr lang="es-PA" sz="1800" dirty="0">
                <a:solidFill>
                  <a:srgbClr val="000000"/>
                </a:solidFill>
                <a:effectLst/>
                <a:latin typeface="Arial" panose="020B0604020202020204" pitchFamily="34" charset="0"/>
                <a:ea typeface="Arial" panose="020B0604020202020204" pitchFamily="34" charset="0"/>
                <a:cs typeface="Noto Sans Symbols"/>
              </a:rPr>
              <a:t>En caso de utilizar vía correo electrónico podrá</a:t>
            </a:r>
            <a:r>
              <a:rPr lang="es-PA" sz="1800" dirty="0">
                <a:solidFill>
                  <a:srgbClr val="FF0000"/>
                </a:solidFill>
                <a:effectLst/>
                <a:latin typeface="Arial" panose="020B0604020202020204" pitchFamily="34" charset="0"/>
                <a:ea typeface="Arial" panose="020B0604020202020204" pitchFamily="34" charset="0"/>
                <a:cs typeface="Noto Sans Symbols"/>
              </a:rPr>
              <a:t> </a:t>
            </a:r>
            <a:r>
              <a:rPr lang="es-PA" sz="1800" dirty="0">
                <a:solidFill>
                  <a:srgbClr val="000000"/>
                </a:solidFill>
                <a:effectLst/>
                <a:latin typeface="Arial" panose="020B0604020202020204" pitchFamily="34" charset="0"/>
                <a:ea typeface="Arial" panose="020B0604020202020204" pitchFamily="34" charset="0"/>
                <a:cs typeface="Noto Sans Symbols"/>
              </a:rPr>
              <a:t>utilizar el caso clínico con un máximo de 4 preguntas asociadas al caso. </a:t>
            </a:r>
            <a:endParaRPr lang="es-PA" sz="1800" dirty="0">
              <a:effectLst/>
              <a:latin typeface="Noto Sans Symbols"/>
              <a:ea typeface="Noto Sans Symbols"/>
              <a:cs typeface="Noto Sans Symbols"/>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6.</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Los contenidos de las preguntas </a:t>
            </a:r>
            <a:r>
              <a:rPr lang="es-PA" sz="1800" dirty="0">
                <a:solidFill>
                  <a:srgbClr val="000000"/>
                </a:solidFill>
                <a:effectLst/>
                <a:latin typeface="Arial" panose="020B0604020202020204" pitchFamily="34" charset="0"/>
                <a:ea typeface="Arial" panose="020B0604020202020204" pitchFamily="34" charset="0"/>
              </a:rPr>
              <a:t>deberán</a:t>
            </a:r>
            <a:r>
              <a:rPr lang="es-PA" sz="1800" dirty="0">
                <a:solidFill>
                  <a:srgbClr val="FF0000"/>
                </a:solidFill>
                <a:effectLst/>
                <a:latin typeface="Arial" panose="020B0604020202020204" pitchFamily="34" charset="0"/>
                <a:ea typeface="Arial" panose="020B0604020202020204" pitchFamily="34" charset="0"/>
              </a:rPr>
              <a:t> </a:t>
            </a:r>
            <a:r>
              <a:rPr lang="es-PA" sz="1800" dirty="0">
                <a:effectLst/>
                <a:latin typeface="Arial" panose="020B0604020202020204" pitchFamily="34" charset="0"/>
                <a:ea typeface="Arial" panose="020B0604020202020204" pitchFamily="34" charset="0"/>
              </a:rPr>
              <a:t>estar basados en el temario del examen establecido.</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 </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b="1" dirty="0">
                <a:effectLst/>
                <a:latin typeface="Arial" panose="020B0604020202020204" pitchFamily="34" charset="0"/>
                <a:ea typeface="Arial" panose="020B0604020202020204" pitchFamily="34" charset="0"/>
              </a:rPr>
              <a:t>Artículo 7.</a:t>
            </a:r>
            <a:endParaRPr lang="es-PA" sz="1800" dirty="0">
              <a:effectLst/>
              <a:latin typeface="Calibri" panose="020F0502020204030204" pitchFamily="34" charset="0"/>
              <a:ea typeface="Calibri" panose="020F0502020204030204" pitchFamily="34" charset="0"/>
            </a:endParaRPr>
          </a:p>
          <a:p>
            <a:pPr algn="just">
              <a:lnSpc>
                <a:spcPct val="115000"/>
              </a:lnSpc>
              <a:spcAft>
                <a:spcPts val="800"/>
              </a:spcAft>
            </a:pPr>
            <a:r>
              <a:rPr lang="es-PA" sz="1800" dirty="0">
                <a:effectLst/>
                <a:latin typeface="Arial" panose="020B0604020202020204" pitchFamily="34" charset="0"/>
                <a:ea typeface="Arial" panose="020B0604020202020204" pitchFamily="34" charset="0"/>
              </a:rPr>
              <a:t>Si se utilizan imágenes, se </a:t>
            </a:r>
            <a:r>
              <a:rPr lang="es-PA" sz="1800" dirty="0">
                <a:solidFill>
                  <a:srgbClr val="000000"/>
                </a:solidFill>
                <a:effectLst/>
                <a:latin typeface="Arial" panose="020B0604020202020204" pitchFamily="34" charset="0"/>
                <a:ea typeface="Arial" panose="020B0604020202020204" pitchFamily="34" charset="0"/>
              </a:rPr>
              <a:t>deberá utilizar un formato y una resolución que pueda ser aceptado por la plataforma utilizada.</a:t>
            </a:r>
            <a:endParaRPr lang="es-PA"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256422528"/>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351</TotalTime>
  <Words>1561</Words>
  <Application>Microsoft Office PowerPoint</Application>
  <PresentationFormat>Personalizado</PresentationFormat>
  <Paragraphs>376</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Espiral</vt:lpstr>
      <vt:lpstr>II Concurso Nacional de Residencias Médicas  2021</vt:lpstr>
      <vt:lpstr>Cronograma del Concurso: 2 al 13 de Agosto</vt:lpstr>
      <vt:lpstr>Presentación de PowerPoint</vt:lpstr>
      <vt:lpstr>Plazas Ofertadas   </vt:lpstr>
      <vt:lpstr>Presentación de PowerPoint</vt:lpstr>
      <vt:lpstr>Reglamentación para el concurso Modalidad Virtual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Horarios para las pruebas escritas virtuales *</vt:lpstr>
      <vt:lpstr>Horarios para las pruebas escritas virtuales *</vt:lpstr>
      <vt:lpstr>Horarios para las pruebas escritas virtuales *</vt:lpstr>
      <vt:lpstr>EXÁMEN CLINICO PRÁCTICO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Concurso nacional de residencias</dc:title>
  <dc:creator>Susan Beitia</dc:creator>
  <cp:lastModifiedBy>Cedeño, Marleni</cp:lastModifiedBy>
  <cp:revision>30</cp:revision>
  <dcterms:created xsi:type="dcterms:W3CDTF">2020-12-22T14:34:27Z</dcterms:created>
  <dcterms:modified xsi:type="dcterms:W3CDTF">2021-07-01T20:23:26Z</dcterms:modified>
</cp:coreProperties>
</file>